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0" r:id="rId5"/>
    <p:sldId id="259" r:id="rId6"/>
    <p:sldId id="266" r:id="rId7"/>
    <p:sldId id="268" r:id="rId8"/>
    <p:sldId id="267" r:id="rId9"/>
    <p:sldId id="269" r:id="rId10"/>
    <p:sldId id="270" r:id="rId11"/>
    <p:sldId id="263" r:id="rId12"/>
    <p:sldId id="271" r:id="rId13"/>
    <p:sldId id="272" r:id="rId14"/>
    <p:sldId id="274" r:id="rId15"/>
    <p:sldId id="273" r:id="rId16"/>
    <p:sldId id="275" r:id="rId17"/>
    <p:sldId id="276" r:id="rId18"/>
    <p:sldId id="278" r:id="rId19"/>
    <p:sldId id="285" r:id="rId20"/>
    <p:sldId id="290" r:id="rId21"/>
    <p:sldId id="280" r:id="rId22"/>
    <p:sldId id="286" r:id="rId23"/>
    <p:sldId id="279" r:id="rId24"/>
    <p:sldId id="281" r:id="rId25"/>
    <p:sldId id="282" r:id="rId26"/>
    <p:sldId id="284" r:id="rId27"/>
    <p:sldId id="283" r:id="rId28"/>
    <p:sldId id="287" r:id="rId29"/>
    <p:sldId id="288" r:id="rId30"/>
    <p:sldId id="289" r:id="rId31"/>
    <p:sldId id="265" r:id="rId32"/>
  </p:sldIdLst>
  <p:sldSz cx="18288000" cy="10287000"/>
  <p:notesSz cx="6858000" cy="9144000"/>
  <p:embeddedFontLst>
    <p:embeddedFont>
      <p:font typeface="Calibri" panose="020F0502020204030204" pitchFamily="34" charset="0"/>
      <p:regular r:id="rId33"/>
      <p:bold r:id="rId34"/>
      <p:italic r:id="rId35"/>
      <p:boldItalic r:id="rId36"/>
    </p:embeddedFont>
    <p:embeddedFont>
      <p:font typeface="Consolas" panose="020B0609020204030204" pitchFamily="49" charset="0"/>
      <p:regular r:id="rId37"/>
      <p:bold r:id="rId38"/>
      <p:italic r:id="rId39"/>
      <p:boldItalic r:id="rId40"/>
    </p:embeddedFont>
    <p:embeddedFont>
      <p:font typeface="Montserrat" panose="00000500000000000000" pitchFamily="2" charset="0"/>
      <p:regular r:id="rId41"/>
      <p:bold r:id="rId42"/>
      <p:italic r:id="rId43"/>
      <p:boldItalic r:id="rId44"/>
    </p:embeddedFont>
    <p:embeddedFont>
      <p:font typeface="Montserrat Semi-Bold Bold" panose="020B0604020202020204" charset="0"/>
      <p:regular r:id="rId45"/>
    </p:embeddedFont>
    <p:embeddedFont>
      <p:font typeface="Open Sans" panose="020B0606030504020204" pitchFamily="34" charset="0"/>
      <p:regular r:id="rId46"/>
      <p:bold r:id="rId47"/>
      <p:italic r:id="rId48"/>
      <p:boldItalic r:id="rId49"/>
    </p:embeddedFont>
    <p:embeddedFont>
      <p:font typeface="Open Sans Bold" panose="020B0806030504020204" pitchFamily="34" charset="0"/>
      <p:regular r:id="rId50"/>
      <p:bold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8D04"/>
    <a:srgbClr val="E364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5F2913-23D4-4CC7-8967-7A58EF04DF0B}" v="901" dt="2023-06-19T04:10:42.459"/>
    <p1510:client id="{572CE19D-24BA-4435-A612-74EFD87BED23}" v="402" dt="2023-06-18T13:22:38.319"/>
    <p1510:client id="{744CD6B3-343C-4237-8560-E0AF95A0A800}" v="351" dt="2023-06-19T07:15:08.339"/>
    <p1510:client id="{8AE11BA0-AA61-4783-B1ED-9BDBB6A5C8EE}" v="189" dt="2023-06-18T07:21:34.345"/>
    <p1510:client id="{98DA1EFA-3FC5-452F-B34F-17E021953AB7}" v="1463" dt="2023-06-18T18:23:34.125"/>
    <p1510:client id="{B42C65A5-77D2-41DA-932D-544FCB18D416}" v="1256" dt="2023-06-17T18:49:20.7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font" Target="fonts/font1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s>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jpeg>
</file>

<file path=ppt/media/image25.png>
</file>

<file path=ppt/media/image26.png>
</file>

<file path=ppt/media/image27.png>
</file>

<file path=ppt/media/image28.jpeg>
</file>

<file path=ppt/media/image29.jpeg>
</file>

<file path=ppt/media/image3.svg>
</file>

<file path=ppt/media/image30.jpeg>
</file>

<file path=ppt/media/image31.jpeg>
</file>

<file path=ppt/media/image32.png>
</file>

<file path=ppt/media/image33.png>
</file>

<file path=ppt/media/image4.jpeg>
</file>

<file path=ppt/media/image5.png>
</file>

<file path=ppt/media/image6.sv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svg"/><Relationship Id="rId9" Type="http://schemas.openxmlformats.org/officeDocument/2006/relationships/image" Target="../media/image8.jpeg"/></Relationships>
</file>

<file path=ppt/slides/_rels/slide10.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2.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4.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png"/><Relationship Id="rId7"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 Id="rId9"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8.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9.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0.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1.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6.svg"/></Relationships>
</file>

<file path=ppt/slides/_rels/slide30.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png"/><Relationship Id="rId7" Type="http://schemas.openxmlformats.org/officeDocument/2006/relationships/image" Target="../media/image3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png"/><Relationship Id="rId7"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10" Type="http://schemas.openxmlformats.org/officeDocument/2006/relationships/image" Target="../media/image16.png"/><Relationship Id="rId4" Type="http://schemas.openxmlformats.org/officeDocument/2006/relationships/image" Target="../media/image3.svg"/><Relationship Id="rId9"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png"/><Relationship Id="rId7"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3105647" y="3157901"/>
            <a:ext cx="5683358" cy="5683358"/>
          </a:xfrm>
          <a:custGeom>
            <a:avLst/>
            <a:gdLst/>
            <a:ahLst/>
            <a:cxnLst/>
            <a:rect l="l" t="t" r="r" b="b"/>
            <a:pathLst>
              <a:path w="5683358" h="5683358">
                <a:moveTo>
                  <a:pt x="5683358" y="0"/>
                </a:moveTo>
                <a:lnTo>
                  <a:pt x="0" y="0"/>
                </a:lnTo>
                <a:lnTo>
                  <a:pt x="0" y="5683358"/>
                </a:lnTo>
                <a:lnTo>
                  <a:pt x="5683358" y="5683358"/>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3130530" y="-406619"/>
            <a:ext cx="11100238" cy="11100238"/>
          </a:xfrm>
          <a:custGeom>
            <a:avLst/>
            <a:gdLst/>
            <a:ahLst/>
            <a:cxnLst/>
            <a:rect l="l" t="t" r="r" b="b"/>
            <a:pathLst>
              <a:path w="11100238" h="11100238">
                <a:moveTo>
                  <a:pt x="0" y="0"/>
                </a:moveTo>
                <a:lnTo>
                  <a:pt x="11100238" y="0"/>
                </a:lnTo>
                <a:lnTo>
                  <a:pt x="11100238" y="11100238"/>
                </a:lnTo>
                <a:lnTo>
                  <a:pt x="0" y="11100238"/>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5" name="Freeform 5"/>
          <p:cNvSpPr/>
          <p:nvPr/>
        </p:nvSpPr>
        <p:spPr>
          <a:xfrm flipH="1">
            <a:off x="2419589" y="2831811"/>
            <a:ext cx="5683358" cy="5683358"/>
          </a:xfrm>
          <a:custGeom>
            <a:avLst/>
            <a:gdLst/>
            <a:ahLst/>
            <a:cxnLst/>
            <a:rect l="l" t="t" r="r" b="b"/>
            <a:pathLst>
              <a:path w="5683358" h="5683358">
                <a:moveTo>
                  <a:pt x="5683358" y="0"/>
                </a:moveTo>
                <a:lnTo>
                  <a:pt x="0" y="0"/>
                </a:lnTo>
                <a:lnTo>
                  <a:pt x="0" y="5683358"/>
                </a:lnTo>
                <a:lnTo>
                  <a:pt x="5683358" y="5683358"/>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grpSp>
        <p:nvGrpSpPr>
          <p:cNvPr id="6" name="Group 6"/>
          <p:cNvGrpSpPr/>
          <p:nvPr/>
        </p:nvGrpSpPr>
        <p:grpSpPr>
          <a:xfrm>
            <a:off x="1460414" y="2223626"/>
            <a:ext cx="5844733" cy="5839749"/>
            <a:chOff x="0" y="0"/>
            <a:chExt cx="7792978" cy="7786332"/>
          </a:xfrm>
        </p:grpSpPr>
        <p:pic>
          <p:nvPicPr>
            <p:cNvPr id="7" name="Picture 7"/>
            <p:cNvPicPr>
              <a:picLocks noChangeAspect="1"/>
            </p:cNvPicPr>
            <p:nvPr/>
          </p:nvPicPr>
          <p:blipFill>
            <a:blip r:embed="rId5"/>
            <a:srcRect l="12467" r="12467"/>
            <a:stretch>
              <a:fillRect/>
            </a:stretch>
          </p:blipFill>
          <p:spPr>
            <a:xfrm>
              <a:off x="0" y="0"/>
              <a:ext cx="7792978" cy="7786332"/>
            </a:xfrm>
            <a:prstGeom prst="rect">
              <a:avLst/>
            </a:prstGeom>
          </p:spPr>
        </p:pic>
      </p:grpSp>
      <p:grpSp>
        <p:nvGrpSpPr>
          <p:cNvPr id="8" name="Group 8"/>
          <p:cNvGrpSpPr/>
          <p:nvPr/>
        </p:nvGrpSpPr>
        <p:grpSpPr>
          <a:xfrm>
            <a:off x="8968992" y="1810884"/>
            <a:ext cx="8927440" cy="1791593"/>
            <a:chOff x="0" y="-278966"/>
            <a:chExt cx="1493820" cy="685366"/>
          </a:xfrm>
        </p:grpSpPr>
        <p:sp>
          <p:nvSpPr>
            <p:cNvPr id="9" name="Freeform 9"/>
            <p:cNvSpPr/>
            <p:nvPr/>
          </p:nvSpPr>
          <p:spPr>
            <a:xfrm>
              <a:off x="146647" y="-278966"/>
              <a:ext cx="1347173" cy="467066"/>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0" name="TextBox 10"/>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grpSp>
        <p:nvGrpSpPr>
          <p:cNvPr id="11" name="Group 11"/>
          <p:cNvGrpSpPr/>
          <p:nvPr/>
        </p:nvGrpSpPr>
        <p:grpSpPr>
          <a:xfrm>
            <a:off x="832618" y="9057689"/>
            <a:ext cx="5509813" cy="807493"/>
            <a:chOff x="0" y="0"/>
            <a:chExt cx="2588052" cy="406400"/>
          </a:xfrm>
        </p:grpSpPr>
        <p:sp>
          <p:nvSpPr>
            <p:cNvPr id="12" name="Freeform 12"/>
            <p:cNvSpPr/>
            <p:nvPr/>
          </p:nvSpPr>
          <p:spPr>
            <a:xfrm>
              <a:off x="203200" y="-326"/>
              <a:ext cx="2181652" cy="407051"/>
            </a:xfrm>
            <a:custGeom>
              <a:avLst/>
              <a:gdLst/>
              <a:ahLst/>
              <a:cxnLst/>
              <a:rect l="l" t="t" r="r" b="b"/>
              <a:pathLst>
                <a:path w="2181652" h="407051">
                  <a:moveTo>
                    <a:pt x="2181652" y="326"/>
                  </a:moveTo>
                  <a:cubicBezTo>
                    <a:pt x="2108839" y="0"/>
                    <a:pt x="2041417" y="38659"/>
                    <a:pt x="2004917" y="101663"/>
                  </a:cubicBezTo>
                  <a:cubicBezTo>
                    <a:pt x="1968416" y="164667"/>
                    <a:pt x="1968416" y="242385"/>
                    <a:pt x="2004917" y="305389"/>
                  </a:cubicBezTo>
                  <a:cubicBezTo>
                    <a:pt x="2041417" y="368393"/>
                    <a:pt x="2108839" y="407052"/>
                    <a:pt x="2181652"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3" name="TextBox 13"/>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5" name="TextBox 15"/>
          <p:cNvSpPr txBox="1"/>
          <p:nvPr/>
        </p:nvSpPr>
        <p:spPr>
          <a:xfrm>
            <a:off x="1746164" y="1176929"/>
            <a:ext cx="9939760" cy="335541"/>
          </a:xfrm>
          <a:prstGeom prst="rect">
            <a:avLst/>
          </a:prstGeom>
        </p:spPr>
        <p:txBody>
          <a:bodyPr wrap="square" lIns="0" tIns="0" rIns="0" bIns="0" rtlCol="0" anchor="t">
            <a:spAutoFit/>
          </a:bodyPr>
          <a:lstStyle/>
          <a:p>
            <a:pPr>
              <a:lnSpc>
                <a:spcPts val="2800"/>
              </a:lnSpc>
            </a:pPr>
            <a:r>
              <a:rPr lang="en-US" sz="2000" spc="100" dirty="0">
                <a:solidFill>
                  <a:srgbClr val="FFFFFF"/>
                </a:solidFill>
                <a:latin typeface="Open Sans"/>
                <a:ea typeface="Open Sans"/>
                <a:cs typeface="Open Sans"/>
              </a:rPr>
              <a:t>.</a:t>
            </a:r>
          </a:p>
        </p:txBody>
      </p:sp>
      <p:sp>
        <p:nvSpPr>
          <p:cNvPr id="17" name="AutoShape 17"/>
          <p:cNvSpPr/>
          <p:nvPr/>
        </p:nvSpPr>
        <p:spPr>
          <a:xfrm>
            <a:off x="7135811" y="9504005"/>
            <a:ext cx="10266253" cy="51475"/>
          </a:xfrm>
          <a:prstGeom prst="line">
            <a:avLst/>
          </a:prstGeom>
          <a:ln w="19050" cap="flat">
            <a:solidFill>
              <a:srgbClr val="FFFFFF"/>
            </a:solidFill>
            <a:prstDash val="solid"/>
            <a:headEnd type="none" w="sm" len="sm"/>
            <a:tailEnd type="none" w="sm" len="sm"/>
          </a:ln>
        </p:spPr>
      </p:sp>
      <p:sp>
        <p:nvSpPr>
          <p:cNvPr id="18" name="TextBox 18"/>
          <p:cNvSpPr txBox="1"/>
          <p:nvPr/>
        </p:nvSpPr>
        <p:spPr>
          <a:xfrm>
            <a:off x="9913654" y="4430295"/>
            <a:ext cx="7496608" cy="1557991"/>
          </a:xfrm>
          <a:prstGeom prst="rect">
            <a:avLst/>
          </a:prstGeom>
        </p:spPr>
        <p:txBody>
          <a:bodyPr lIns="0" tIns="0" rIns="0" bIns="0" rtlCol="0" anchor="t">
            <a:spAutoFit/>
          </a:bodyPr>
          <a:lstStyle/>
          <a:p>
            <a:pPr algn="r">
              <a:lnSpc>
                <a:spcPts val="13697"/>
              </a:lnSpc>
            </a:pPr>
            <a:r>
              <a:rPr lang="en-US" sz="7200" spc="-372" dirty="0">
                <a:solidFill>
                  <a:srgbClr val="E8AD2A"/>
                </a:solidFill>
                <a:latin typeface="Montserrat Semi-Bold Bold"/>
              </a:rPr>
              <a:t>SEMESTER END</a:t>
            </a:r>
            <a:endParaRPr lang="en-US" sz="7200" dirty="0"/>
          </a:p>
        </p:txBody>
      </p:sp>
      <p:sp>
        <p:nvSpPr>
          <p:cNvPr id="19" name="Freeform 19"/>
          <p:cNvSpPr/>
          <p:nvPr/>
        </p:nvSpPr>
        <p:spPr>
          <a:xfrm>
            <a:off x="16149722" y="3157901"/>
            <a:ext cx="1671380" cy="1671380"/>
          </a:xfrm>
          <a:custGeom>
            <a:avLst/>
            <a:gdLst/>
            <a:ahLst/>
            <a:cxnLst/>
            <a:rect l="l" t="t" r="r" b="b"/>
            <a:pathLst>
              <a:path w="1671380" h="1671380">
                <a:moveTo>
                  <a:pt x="0" y="0"/>
                </a:moveTo>
                <a:lnTo>
                  <a:pt x="1671380" y="0"/>
                </a:lnTo>
                <a:lnTo>
                  <a:pt x="1671380" y="1671380"/>
                </a:lnTo>
                <a:lnTo>
                  <a:pt x="0" y="167138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0" name="TextBox 20"/>
          <p:cNvSpPr txBox="1"/>
          <p:nvPr/>
        </p:nvSpPr>
        <p:spPr>
          <a:xfrm>
            <a:off x="10611267" y="2199250"/>
            <a:ext cx="6353042" cy="763414"/>
          </a:xfrm>
          <a:prstGeom prst="rect">
            <a:avLst/>
          </a:prstGeom>
        </p:spPr>
        <p:txBody>
          <a:bodyPr wrap="square" lIns="0" tIns="0" rIns="0" bIns="0" rtlCol="0" anchor="t">
            <a:spAutoFit/>
          </a:bodyPr>
          <a:lstStyle/>
          <a:p>
            <a:pPr algn="ctr">
              <a:lnSpc>
                <a:spcPts val="3079"/>
              </a:lnSpc>
            </a:pPr>
            <a:r>
              <a:rPr lang="en-US" sz="2000" b="1" dirty="0">
                <a:solidFill>
                  <a:srgbClr val="BA8D04"/>
                </a:solidFill>
                <a:ea typeface="+mn-lt"/>
                <a:cs typeface="+mn-lt"/>
              </a:rPr>
              <a:t>BLDEA'S SHREE SANGAN BASAVA MAHA SWAMIJI PLOYTECHIC VIJAYAPUR</a:t>
            </a:r>
            <a:endParaRPr lang="en-US" b="1">
              <a:solidFill>
                <a:srgbClr val="FFC000"/>
              </a:solidFill>
              <a:ea typeface="Calibri"/>
              <a:cs typeface="Calibri"/>
            </a:endParaRPr>
          </a:p>
        </p:txBody>
      </p:sp>
      <p:sp>
        <p:nvSpPr>
          <p:cNvPr id="21" name="TextBox 21"/>
          <p:cNvSpPr txBox="1"/>
          <p:nvPr/>
        </p:nvSpPr>
        <p:spPr>
          <a:xfrm>
            <a:off x="1637227" y="9173994"/>
            <a:ext cx="3972066" cy="694614"/>
          </a:xfrm>
          <a:prstGeom prst="rect">
            <a:avLst/>
          </a:prstGeom>
        </p:spPr>
        <p:txBody>
          <a:bodyPr wrap="square" lIns="0" tIns="0" rIns="0" bIns="0" rtlCol="0" anchor="t">
            <a:spAutoFit/>
          </a:bodyPr>
          <a:lstStyle/>
          <a:p>
            <a:pPr algn="ctr">
              <a:lnSpc>
                <a:spcPts val="2800"/>
              </a:lnSpc>
            </a:pPr>
            <a:r>
              <a:rPr lang="en-US" sz="2000" b="1" spc="100" dirty="0">
                <a:solidFill>
                  <a:srgbClr val="BA8D04"/>
                </a:solidFill>
                <a:latin typeface="Open Sans"/>
                <a:ea typeface="Open Sans"/>
                <a:cs typeface="Open Sans"/>
              </a:rPr>
              <a:t>POOJA RAJSHEKHAR ARABI</a:t>
            </a:r>
          </a:p>
          <a:p>
            <a:pPr algn="ctr">
              <a:lnSpc>
                <a:spcPts val="2800"/>
              </a:lnSpc>
            </a:pPr>
            <a:r>
              <a:rPr lang="en-US" sz="2000" b="1" spc="100" dirty="0">
                <a:solidFill>
                  <a:srgbClr val="BA8D04"/>
                </a:solidFill>
                <a:latin typeface="Open Sans"/>
                <a:ea typeface="Open Sans"/>
                <a:cs typeface="Open Sans"/>
              </a:rPr>
              <a:t>393CS20020</a:t>
            </a:r>
          </a:p>
        </p:txBody>
      </p:sp>
      <p:sp>
        <p:nvSpPr>
          <p:cNvPr id="22" name="TextBox 22"/>
          <p:cNvSpPr txBox="1"/>
          <p:nvPr/>
        </p:nvSpPr>
        <p:spPr>
          <a:xfrm>
            <a:off x="9765208" y="5878602"/>
            <a:ext cx="7496608" cy="1571136"/>
          </a:xfrm>
          <a:prstGeom prst="rect">
            <a:avLst/>
          </a:prstGeom>
        </p:spPr>
        <p:txBody>
          <a:bodyPr lIns="0" tIns="0" rIns="0" bIns="0" rtlCol="0" anchor="t">
            <a:spAutoFit/>
          </a:bodyPr>
          <a:lstStyle/>
          <a:p>
            <a:pPr algn="r">
              <a:lnSpc>
                <a:spcPts val="13697"/>
              </a:lnSpc>
            </a:pPr>
            <a:r>
              <a:rPr lang="en-US" sz="8000" spc="-372" dirty="0">
                <a:solidFill>
                  <a:srgbClr val="FFFFFF"/>
                </a:solidFill>
                <a:latin typeface="Montserrat Semi-Bold Bold"/>
              </a:rPr>
              <a:t>EAMINATIONS</a:t>
            </a:r>
          </a:p>
        </p:txBody>
      </p:sp>
      <p:pic>
        <p:nvPicPr>
          <p:cNvPr id="23" name="Picture 23" descr="A picture containing text, outdoor object, sign&#10;&#10;Description automatically generated">
            <a:extLst>
              <a:ext uri="{FF2B5EF4-FFF2-40B4-BE49-F238E27FC236}">
                <a16:creationId xmlns:a16="http://schemas.microsoft.com/office/drawing/2014/main" id="{8CA9A3F3-3214-FC4E-EFD4-36A1FD816B95}"/>
              </a:ext>
            </a:extLst>
          </p:cNvPr>
          <p:cNvPicPr>
            <a:picLocks noChangeAspect="1"/>
          </p:cNvPicPr>
          <p:nvPr/>
        </p:nvPicPr>
        <p:blipFill>
          <a:blip r:embed="rId8"/>
          <a:stretch>
            <a:fillRect/>
          </a:stretch>
        </p:blipFill>
        <p:spPr>
          <a:xfrm>
            <a:off x="12646003" y="129891"/>
            <a:ext cx="1710904" cy="1689338"/>
          </a:xfrm>
          <a:prstGeom prst="rect">
            <a:avLst/>
          </a:prstGeom>
        </p:spPr>
      </p:pic>
      <p:pic>
        <p:nvPicPr>
          <p:cNvPr id="25" name="Picture 25" descr="Text&#10;&#10;Description automatically generated">
            <a:extLst>
              <a:ext uri="{FF2B5EF4-FFF2-40B4-BE49-F238E27FC236}">
                <a16:creationId xmlns:a16="http://schemas.microsoft.com/office/drawing/2014/main" id="{C13DF34E-1AF0-1396-E475-175D9B7EA8E8}"/>
              </a:ext>
            </a:extLst>
          </p:cNvPr>
          <p:cNvPicPr>
            <a:picLocks noChangeAspect="1"/>
          </p:cNvPicPr>
          <p:nvPr/>
        </p:nvPicPr>
        <p:blipFill>
          <a:blip r:embed="rId9"/>
          <a:stretch>
            <a:fillRect/>
          </a:stretch>
        </p:blipFill>
        <p:spPr>
          <a:xfrm>
            <a:off x="957531" y="395552"/>
            <a:ext cx="7358331" cy="155959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736750" y="237416"/>
            <a:ext cx="3557296" cy="664637"/>
            <a:chOff x="0" y="0"/>
            <a:chExt cx="1822326" cy="406400"/>
          </a:xfrm>
        </p:grpSpPr>
        <p:sp>
          <p:nvSpPr>
            <p:cNvPr id="5" name="Freeform 5"/>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6" name="TextBox 6"/>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7" name="Freeform 7"/>
          <p:cNvSpPr/>
          <p:nvPr/>
        </p:nvSpPr>
        <p:spPr>
          <a:xfrm rot="10800000" flipH="1">
            <a:off x="3663928" y="3430487"/>
            <a:ext cx="5683358" cy="5683358"/>
          </a:xfrm>
          <a:custGeom>
            <a:avLst/>
            <a:gdLst/>
            <a:ahLst/>
            <a:cxnLst/>
            <a:rect l="l" t="t" r="r" b="b"/>
            <a:pathLst>
              <a:path w="5683358" h="5683358">
                <a:moveTo>
                  <a:pt x="5683358" y="0"/>
                </a:moveTo>
                <a:lnTo>
                  <a:pt x="0" y="0"/>
                </a:lnTo>
                <a:lnTo>
                  <a:pt x="0" y="5683359"/>
                </a:lnTo>
                <a:lnTo>
                  <a:pt x="5683358" y="5683359"/>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8" name="Freeform 8"/>
          <p:cNvSpPr/>
          <p:nvPr/>
        </p:nvSpPr>
        <p:spPr>
          <a:xfrm flipH="1">
            <a:off x="8216621" y="3348621"/>
            <a:ext cx="5683358" cy="5683358"/>
          </a:xfrm>
          <a:custGeom>
            <a:avLst/>
            <a:gdLst/>
            <a:ahLst/>
            <a:cxnLst/>
            <a:rect l="l" t="t" r="r" b="b"/>
            <a:pathLst>
              <a:path w="5683358" h="5683358">
                <a:moveTo>
                  <a:pt x="5683358" y="0"/>
                </a:moveTo>
                <a:lnTo>
                  <a:pt x="0" y="0"/>
                </a:lnTo>
                <a:lnTo>
                  <a:pt x="0" y="5683358"/>
                </a:lnTo>
                <a:lnTo>
                  <a:pt x="5683358" y="5683358"/>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1" name="AutoShape 11"/>
          <p:cNvSpPr/>
          <p:nvPr/>
        </p:nvSpPr>
        <p:spPr>
          <a:xfrm rot="8021">
            <a:off x="1653367" y="9718496"/>
            <a:ext cx="14655863" cy="78827"/>
          </a:xfrm>
          <a:prstGeom prst="line">
            <a:avLst/>
          </a:prstGeom>
          <a:ln w="19050" cap="flat">
            <a:solidFill>
              <a:srgbClr val="FFFFFF"/>
            </a:solidFill>
            <a:prstDash val="solid"/>
            <a:headEnd type="none" w="sm" len="sm"/>
            <a:tailEnd type="none" w="sm" len="sm"/>
          </a:ln>
        </p:spPr>
      </p:sp>
      <p:sp>
        <p:nvSpPr>
          <p:cNvPr id="13" name="TextBox 13"/>
          <p:cNvSpPr txBox="1"/>
          <p:nvPr/>
        </p:nvSpPr>
        <p:spPr>
          <a:xfrm>
            <a:off x="892529" y="2275583"/>
            <a:ext cx="8204675" cy="692497"/>
          </a:xfrm>
          <a:prstGeom prst="rect">
            <a:avLst/>
          </a:prstGeom>
        </p:spPr>
        <p:txBody>
          <a:bodyPr lIns="0" tIns="0" rIns="0" bIns="0" rtlCol="0" anchor="t">
            <a:spAutoFit/>
          </a:bodyPr>
          <a:lstStyle/>
          <a:p>
            <a:endParaRPr lang="en-US" sz="4500" b="1" i="1" spc="-328" dirty="0">
              <a:solidFill>
                <a:srgbClr val="FFC000"/>
              </a:solidFill>
              <a:latin typeface="Times New Roman"/>
              <a:ea typeface="Calibri"/>
              <a:cs typeface="Calibri"/>
            </a:endParaRPr>
          </a:p>
        </p:txBody>
      </p:sp>
      <p:sp>
        <p:nvSpPr>
          <p:cNvPr id="14" name="Freeform 14"/>
          <p:cNvSpPr/>
          <p:nvPr/>
        </p:nvSpPr>
        <p:spPr>
          <a:xfrm>
            <a:off x="-642680" y="7270065"/>
            <a:ext cx="1671380" cy="1671380"/>
          </a:xfrm>
          <a:custGeom>
            <a:avLst/>
            <a:gdLst/>
            <a:ahLst/>
            <a:cxnLst/>
            <a:rect l="l" t="t" r="r" b="b"/>
            <a:pathLst>
              <a:path w="1671380" h="1671380">
                <a:moveTo>
                  <a:pt x="0" y="0"/>
                </a:moveTo>
                <a:lnTo>
                  <a:pt x="1671380" y="0"/>
                </a:lnTo>
                <a:lnTo>
                  <a:pt x="1671380" y="1671380"/>
                </a:lnTo>
                <a:lnTo>
                  <a:pt x="0" y="16713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889554" y="4257468"/>
            <a:ext cx="7760920" cy="431400"/>
          </a:xfrm>
          <a:prstGeom prst="rect">
            <a:avLst/>
          </a:prstGeom>
        </p:spPr>
        <p:txBody>
          <a:bodyPr lIns="0" tIns="0" rIns="0" bIns="0" rtlCol="0" anchor="t">
            <a:spAutoFit/>
          </a:bodyPr>
          <a:lstStyle/>
          <a:p>
            <a:pPr marL="457200" indent="-457200" algn="just">
              <a:lnSpc>
                <a:spcPts val="3519"/>
              </a:lnSpc>
              <a:buFont typeface="Arial"/>
              <a:buChar char="•"/>
            </a:pPr>
            <a:endParaRPr lang="en-US" sz="2800" dirty="0">
              <a:solidFill>
                <a:schemeClr val="bg1">
                  <a:lumMod val="95000"/>
                </a:schemeClr>
              </a:solidFill>
              <a:ea typeface="Calibri"/>
              <a:cs typeface="Calibri"/>
            </a:endParaRPr>
          </a:p>
        </p:txBody>
      </p:sp>
      <p:sp>
        <p:nvSpPr>
          <p:cNvPr id="16" name="TextBox 16"/>
          <p:cNvSpPr txBox="1"/>
          <p:nvPr/>
        </p:nvSpPr>
        <p:spPr>
          <a:xfrm>
            <a:off x="1088012" y="372079"/>
            <a:ext cx="2980279" cy="372691"/>
          </a:xfrm>
          <a:prstGeom prst="rect">
            <a:avLst/>
          </a:prstGeom>
        </p:spPr>
        <p:txBody>
          <a:bodyPr lIns="0" tIns="0" rIns="0" bIns="0" rtlCol="0" anchor="t">
            <a:spAutoFit/>
          </a:bodyPr>
          <a:lstStyle/>
          <a:p>
            <a:pPr algn="ctr">
              <a:lnSpc>
                <a:spcPts val="3079"/>
              </a:lnSpc>
            </a:pPr>
            <a:r>
              <a:rPr lang="en-US" sz="2150" dirty="0" err="1">
                <a:solidFill>
                  <a:srgbClr val="FFFFFF"/>
                </a:solidFill>
                <a:latin typeface="Open Sans Bold"/>
              </a:rPr>
              <a:t>Techify</a:t>
            </a:r>
            <a:r>
              <a:rPr lang="en-US" sz="2150" dirty="0">
                <a:solidFill>
                  <a:srgbClr val="FFFFFF"/>
                </a:solidFill>
                <a:latin typeface="Open Sans Bold"/>
              </a:rPr>
              <a:t> India</a:t>
            </a:r>
            <a:endParaRPr lang="en-US" dirty="0"/>
          </a:p>
        </p:txBody>
      </p:sp>
      <p:sp>
        <p:nvSpPr>
          <p:cNvPr id="18" name="AutoShape 11">
            <a:extLst>
              <a:ext uri="{FF2B5EF4-FFF2-40B4-BE49-F238E27FC236}">
                <a16:creationId xmlns:a16="http://schemas.microsoft.com/office/drawing/2014/main" id="{DB8E8959-34D7-C87D-BE9D-CFC6E42DA909}"/>
              </a:ext>
            </a:extLst>
          </p:cNvPr>
          <p:cNvSpPr/>
          <p:nvPr/>
        </p:nvSpPr>
        <p:spPr>
          <a:xfrm rot="8021">
            <a:off x="4204334" y="556110"/>
            <a:ext cx="11542174" cy="0"/>
          </a:xfrm>
          <a:prstGeom prst="line">
            <a:avLst/>
          </a:prstGeom>
          <a:ln w="19050" cap="flat">
            <a:solidFill>
              <a:srgbClr val="FFFFFF"/>
            </a:solidFill>
            <a:prstDash val="solid"/>
            <a:headEnd type="none" w="sm" len="sm"/>
            <a:tailEnd type="none" w="sm" len="sm"/>
          </a:ln>
        </p:spPr>
      </p:sp>
      <p:pic>
        <p:nvPicPr>
          <p:cNvPr id="17" name="Picture 18" descr="A picture containing logo&#10;&#10;Description automatically generated">
            <a:extLst>
              <a:ext uri="{FF2B5EF4-FFF2-40B4-BE49-F238E27FC236}">
                <a16:creationId xmlns:a16="http://schemas.microsoft.com/office/drawing/2014/main" id="{E11FA1C3-C081-78CF-90A6-7C222EFA24CD}"/>
              </a:ext>
            </a:extLst>
          </p:cNvPr>
          <p:cNvPicPr>
            <a:picLocks noChangeAspect="1"/>
          </p:cNvPicPr>
          <p:nvPr/>
        </p:nvPicPr>
        <p:blipFill>
          <a:blip r:embed="rId7"/>
          <a:stretch>
            <a:fillRect/>
          </a:stretch>
        </p:blipFill>
        <p:spPr>
          <a:xfrm>
            <a:off x="4465021" y="909074"/>
            <a:ext cx="7958205" cy="2306224"/>
          </a:xfrm>
          <a:prstGeom prst="rect">
            <a:avLst/>
          </a:prstGeom>
        </p:spPr>
      </p:pic>
      <p:pic>
        <p:nvPicPr>
          <p:cNvPr id="20" name="Picture 20" descr="Logo, company name&#10;&#10;Description automatically generated">
            <a:extLst>
              <a:ext uri="{FF2B5EF4-FFF2-40B4-BE49-F238E27FC236}">
                <a16:creationId xmlns:a16="http://schemas.microsoft.com/office/drawing/2014/main" id="{68EE569B-F4A7-6AD1-DBBF-52BB3C690673}"/>
              </a:ext>
            </a:extLst>
          </p:cNvPr>
          <p:cNvPicPr>
            <a:picLocks noChangeAspect="1"/>
          </p:cNvPicPr>
          <p:nvPr/>
        </p:nvPicPr>
        <p:blipFill>
          <a:blip r:embed="rId8"/>
          <a:stretch>
            <a:fillRect/>
          </a:stretch>
        </p:blipFill>
        <p:spPr>
          <a:xfrm>
            <a:off x="4579884" y="3522118"/>
            <a:ext cx="8674974" cy="5233158"/>
          </a:xfrm>
          <a:prstGeom prst="rect">
            <a:avLst/>
          </a:prstGeom>
        </p:spPr>
      </p:pic>
    </p:spTree>
    <p:extLst>
      <p:ext uri="{BB962C8B-B14F-4D97-AF65-F5344CB8AC3E}">
        <p14:creationId xmlns:p14="http://schemas.microsoft.com/office/powerpoint/2010/main" val="3567253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734721" y="2661833"/>
            <a:ext cx="8635364" cy="1239698"/>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4800" spc="-305" dirty="0">
                <a:solidFill>
                  <a:srgbClr val="FFC000"/>
                </a:solidFill>
                <a:ea typeface="+mn-lt"/>
                <a:cs typeface="+mn-lt"/>
              </a:rPr>
              <a:t>Python Programming with OOPs </a:t>
            </a:r>
            <a:endParaRPr lang="en-US" sz="4800">
              <a:solidFill>
                <a:srgbClr val="FFC000"/>
              </a:solidFill>
              <a:cs typeface="Calibri"/>
            </a:endParaRP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985860" y="4219934"/>
            <a:ext cx="8935716" cy="3485441"/>
          </a:xfrm>
          <a:prstGeom prst="rect">
            <a:avLst/>
          </a:prstGeom>
        </p:spPr>
        <p:txBody>
          <a:bodyPr wrap="square" lIns="0" tIns="0" rIns="0" bIns="0" rtlCol="0" anchor="t">
            <a:spAutoFit/>
          </a:bodyPr>
          <a:lstStyle/>
          <a:p>
            <a:pPr marL="285750" indent="-285750" algn="just">
              <a:lnSpc>
                <a:spcPct val="130000"/>
              </a:lnSpc>
              <a:buFont typeface="Arial"/>
              <a:buChar char="•"/>
            </a:pPr>
            <a:r>
              <a:rPr lang="en-US" sz="2200" dirty="0">
                <a:solidFill>
                  <a:schemeClr val="bg1"/>
                </a:solidFill>
                <a:ea typeface="+mn-lt"/>
                <a:cs typeface="+mn-lt"/>
              </a:rPr>
              <a:t>It was created by Guido van Rossum and first released in 1991.</a:t>
            </a:r>
          </a:p>
          <a:p>
            <a:pPr marL="285750" indent="-285750" algn="just">
              <a:lnSpc>
                <a:spcPct val="130000"/>
              </a:lnSpc>
              <a:buFont typeface="Arial"/>
              <a:buChar char="•"/>
            </a:pPr>
            <a:r>
              <a:rPr lang="en-US" sz="2200" dirty="0">
                <a:solidFill>
                  <a:schemeClr val="bg1"/>
                </a:solidFill>
                <a:ea typeface="+mn-lt"/>
                <a:cs typeface="+mn-lt"/>
              </a:rPr>
              <a:t>Python is a high-level, interpreted programming language that emphasizes code readability and simplicity. </a:t>
            </a:r>
            <a:endParaRPr lang="en-US" sz="2200">
              <a:solidFill>
                <a:schemeClr val="bg1"/>
              </a:solidFill>
              <a:cs typeface="Calibri"/>
            </a:endParaRPr>
          </a:p>
          <a:p>
            <a:pPr marL="285750" indent="-285750" algn="just">
              <a:lnSpc>
                <a:spcPct val="130000"/>
              </a:lnSpc>
              <a:buFont typeface="Arial"/>
              <a:buChar char="•"/>
            </a:pPr>
            <a:r>
              <a:rPr lang="en-US" sz="2200" dirty="0">
                <a:solidFill>
                  <a:schemeClr val="bg1"/>
                </a:solidFill>
                <a:ea typeface="+mn-lt"/>
                <a:cs typeface="+mn-lt"/>
              </a:rPr>
              <a:t>Python is a versatile and popular programming language known for its simplicity and readability. </a:t>
            </a:r>
          </a:p>
          <a:p>
            <a:pPr marL="285750" indent="-285750" algn="just">
              <a:lnSpc>
                <a:spcPct val="130000"/>
              </a:lnSpc>
              <a:buFont typeface="Arial"/>
              <a:buChar char="•"/>
            </a:pPr>
            <a:r>
              <a:rPr lang="en-US" sz="2200" dirty="0">
                <a:solidFill>
                  <a:schemeClr val="bg1"/>
                </a:solidFill>
                <a:ea typeface="+mn-lt"/>
                <a:cs typeface="+mn-lt"/>
              </a:rPr>
              <a:t>Object-Oriented Programming is a powerful approach to software development that focuses on organizing code into reusable objects, enabling modular and maintainable code. </a:t>
            </a: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2694320" y="1593377"/>
            <a:ext cx="526805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1998002" y="1996349"/>
            <a:ext cx="526805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01168" y="1016716"/>
            <a:ext cx="3630605" cy="362792"/>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OJT-1</a:t>
            </a:r>
          </a:p>
        </p:txBody>
      </p:sp>
      <p:sp>
        <p:nvSpPr>
          <p:cNvPr id="21" name="AutoShape 21"/>
          <p:cNvSpPr/>
          <p:nvPr/>
        </p:nvSpPr>
        <p:spPr>
          <a:xfrm rot="-13188">
            <a:off x="5394593" y="1323951"/>
            <a:ext cx="9931156" cy="0"/>
          </a:xfrm>
          <a:prstGeom prst="line">
            <a:avLst/>
          </a:prstGeom>
          <a:ln w="19050" cap="flat">
            <a:solidFill>
              <a:srgbClr val="FFFFFF"/>
            </a:solidFill>
            <a:prstDash val="solid"/>
            <a:headEnd type="none" w="sm" len="sm"/>
            <a:tailEnd type="none" w="sm" len="sm"/>
          </a:ln>
        </p:spPr>
      </p:sp>
      <p:sp>
        <p:nvSpPr>
          <p:cNvPr id="22" name="Freeform 22"/>
          <p:cNvSpPr/>
          <p:nvPr/>
        </p:nvSpPr>
        <p:spPr>
          <a:xfrm>
            <a:off x="109771" y="2927693"/>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pic>
        <p:nvPicPr>
          <p:cNvPr id="25" name="Picture 25" descr="Text, whiteboard&#10;&#10;Description automatically generated">
            <a:extLst>
              <a:ext uri="{FF2B5EF4-FFF2-40B4-BE49-F238E27FC236}">
                <a16:creationId xmlns:a16="http://schemas.microsoft.com/office/drawing/2014/main" id="{C29AB309-2B30-78A8-207A-19722D8B6579}"/>
              </a:ext>
            </a:extLst>
          </p:cNvPr>
          <p:cNvPicPr>
            <a:picLocks noChangeAspect="1"/>
          </p:cNvPicPr>
          <p:nvPr/>
        </p:nvPicPr>
        <p:blipFill>
          <a:blip r:embed="rId7"/>
          <a:stretch>
            <a:fillRect/>
          </a:stretch>
        </p:blipFill>
        <p:spPr>
          <a:xfrm>
            <a:off x="11109108" y="2768821"/>
            <a:ext cx="5450268" cy="445375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852963" y="1597661"/>
            <a:ext cx="8635364" cy="1239698"/>
          </a:xfrm>
          <a:prstGeom prst="rect">
            <a:avLst/>
          </a:prstGeom>
        </p:spPr>
        <p:txBody>
          <a:bodyPr wrap="square" lIns="0" tIns="0" rIns="0" bIns="0" rtlCol="0" anchor="t">
            <a:spAutoFit/>
          </a:bodyPr>
          <a:lstStyle/>
          <a:p>
            <a:pPr marL="685800" indent="-685800" algn="ctr">
              <a:lnSpc>
                <a:spcPts val="11214"/>
              </a:lnSpc>
              <a:buFont typeface="Wingdings"/>
              <a:buChar char="q"/>
            </a:pPr>
            <a:r>
              <a:rPr lang="en-US" sz="4800" spc="-305" dirty="0">
                <a:solidFill>
                  <a:srgbClr val="FFC000"/>
                </a:solidFill>
                <a:ea typeface="+mn-lt"/>
                <a:cs typeface="+mn-lt"/>
              </a:rPr>
              <a:t>Object-Oriented Programming (OOP) </a:t>
            </a:r>
            <a:endParaRPr lang="en-US" sz="4800">
              <a:solidFill>
                <a:srgbClr val="FFC000"/>
              </a:solidFill>
              <a:cs typeface="Calibri"/>
            </a:endParaRP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599026" y="2938422"/>
            <a:ext cx="10394027" cy="6998070"/>
          </a:xfrm>
          <a:prstGeom prst="rect">
            <a:avLst/>
          </a:prstGeom>
        </p:spPr>
        <p:txBody>
          <a:bodyPr wrap="square" lIns="0" tIns="0" rIns="0" bIns="0" rtlCol="0" anchor="t">
            <a:spAutoFit/>
          </a:bodyPr>
          <a:lstStyle/>
          <a:p>
            <a:pPr algn="just">
              <a:lnSpc>
                <a:spcPct val="130000"/>
              </a:lnSpc>
            </a:pPr>
            <a:r>
              <a:rPr lang="en-US" sz="2200" dirty="0">
                <a:solidFill>
                  <a:schemeClr val="bg1"/>
                </a:solidFill>
                <a:latin typeface="Times New Roman"/>
                <a:ea typeface="+mn-lt"/>
                <a:cs typeface="+mn-lt"/>
              </a:rPr>
              <a:t>Object-Oriented Programming is a programming paradigm that provides a structured way to design and build software.</a:t>
            </a:r>
            <a:endParaRPr lang="en-US" sz="2200">
              <a:solidFill>
                <a:schemeClr val="bg1"/>
              </a:solidFill>
              <a:latin typeface="Times New Roman"/>
              <a:cs typeface="Calibri"/>
            </a:endParaRPr>
          </a:p>
          <a:p>
            <a:pPr marL="342900" indent="-342900" algn="just">
              <a:lnSpc>
                <a:spcPct val="130000"/>
              </a:lnSpc>
              <a:buFont typeface="Arial"/>
              <a:buChar char="•"/>
            </a:pPr>
            <a:r>
              <a:rPr lang="en-US" sz="2200" b="1" dirty="0">
                <a:solidFill>
                  <a:schemeClr val="bg1"/>
                </a:solidFill>
                <a:latin typeface="Times New Roman"/>
                <a:ea typeface="+mn-lt"/>
                <a:cs typeface="+mn-lt"/>
              </a:rPr>
              <a:t>Classes and Objects</a:t>
            </a:r>
            <a:r>
              <a:rPr lang="en-US" sz="2200" dirty="0">
                <a:solidFill>
                  <a:schemeClr val="bg1"/>
                </a:solidFill>
                <a:latin typeface="Times New Roman"/>
                <a:ea typeface="+mn-lt"/>
                <a:cs typeface="+mn-lt"/>
              </a:rPr>
              <a:t>: In OOP, a class represents a real-world entity or concept. It defines the structure and behavior that objects of that class will possess. And To create a class in Python, you use the class keyword followed by the class name. Within the class, you can define attributes (data variables) and methods (functions) that describe the behavior of objects created from that class. </a:t>
            </a:r>
          </a:p>
          <a:p>
            <a:pPr marL="342900" indent="-342900" algn="just">
              <a:lnSpc>
                <a:spcPct val="130000"/>
              </a:lnSpc>
              <a:buFont typeface="Arial"/>
              <a:buChar char="•"/>
            </a:pPr>
            <a:r>
              <a:rPr lang="en-US" sz="2200" b="1" err="1">
                <a:solidFill>
                  <a:schemeClr val="bg1"/>
                </a:solidFill>
                <a:latin typeface="Times New Roman"/>
                <a:ea typeface="+mn-lt"/>
                <a:cs typeface="+mn-lt"/>
              </a:rPr>
              <a:t>Encapsulation</a:t>
            </a:r>
            <a:r>
              <a:rPr lang="en-US" sz="2200" err="1">
                <a:solidFill>
                  <a:schemeClr val="bg1"/>
                </a:solidFill>
                <a:latin typeface="Times New Roman"/>
                <a:ea typeface="+mn-lt"/>
                <a:cs typeface="+mn-lt"/>
              </a:rPr>
              <a:t>:Encapsulation</a:t>
            </a:r>
            <a:r>
              <a:rPr lang="en-US" sz="2200" dirty="0">
                <a:solidFill>
                  <a:schemeClr val="bg1"/>
                </a:solidFill>
                <a:latin typeface="Times New Roman"/>
                <a:ea typeface="+mn-lt"/>
                <a:cs typeface="+mn-lt"/>
              </a:rPr>
              <a:t> is a fundamental principle of OOP that combines data and functions into a single unit called a class. It allows you to hide the internal details of a class and provide controlled access to the class members. </a:t>
            </a:r>
          </a:p>
          <a:p>
            <a:pPr marL="342900" indent="-342900" algn="just">
              <a:lnSpc>
                <a:spcPct val="130000"/>
              </a:lnSpc>
              <a:buFont typeface="Arial"/>
              <a:buChar char="•"/>
            </a:pPr>
            <a:r>
              <a:rPr lang="en-US" sz="2200" b="1" dirty="0">
                <a:solidFill>
                  <a:schemeClr val="bg1"/>
                </a:solidFill>
                <a:latin typeface="Times New Roman"/>
                <a:ea typeface="+mn-lt"/>
                <a:cs typeface="+mn-lt"/>
              </a:rPr>
              <a:t>Inheritance</a:t>
            </a:r>
            <a:r>
              <a:rPr lang="en-US" sz="2200" dirty="0">
                <a:solidFill>
                  <a:schemeClr val="bg1"/>
                </a:solidFill>
                <a:latin typeface="Times New Roman"/>
                <a:ea typeface="+mn-lt"/>
                <a:cs typeface="+mn-lt"/>
              </a:rPr>
              <a:t>: Inheritance is a mechanism that allows a class to inherit attributes and methods from another class, called the base class or parent class. The class inheriting from the base class is called the derived class or child class.</a:t>
            </a:r>
          </a:p>
          <a:p>
            <a:pPr marL="342900" indent="-342900" algn="just">
              <a:lnSpc>
                <a:spcPct val="130000"/>
              </a:lnSpc>
              <a:buFont typeface="Arial"/>
              <a:buChar char="•"/>
            </a:pPr>
            <a:r>
              <a:rPr lang="en-US" sz="2200" b="1" dirty="0">
                <a:solidFill>
                  <a:schemeClr val="bg1"/>
                </a:solidFill>
                <a:latin typeface="Times New Roman"/>
                <a:ea typeface="+mn-lt"/>
                <a:cs typeface="+mn-lt"/>
              </a:rPr>
              <a:t>Polymorphism</a:t>
            </a:r>
            <a:r>
              <a:rPr lang="en-US" sz="2200" dirty="0">
                <a:solidFill>
                  <a:schemeClr val="bg1"/>
                </a:solidFill>
                <a:latin typeface="Times New Roman"/>
                <a:ea typeface="+mn-lt"/>
                <a:cs typeface="+mn-lt"/>
              </a:rPr>
              <a:t>: Polymorphism is the ability of objects of different classes to be treated as objects of a common base class.</a:t>
            </a:r>
          </a:p>
          <a:p>
            <a:pPr marL="285750" indent="-285750" algn="just">
              <a:lnSpc>
                <a:spcPct val="130000"/>
              </a:lnSpc>
              <a:buFont typeface="Arial"/>
              <a:buChar char="•"/>
            </a:pPr>
            <a:endParaRPr lang="en-US" sz="2200" dirty="0">
              <a:solidFill>
                <a:schemeClr val="bg1"/>
              </a:solidFill>
              <a:latin typeface="Times New Roman"/>
              <a:ea typeface="+mn-lt"/>
              <a:cs typeface="+mn-lt"/>
            </a:endParaRP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2024284" y="3012274"/>
            <a:ext cx="6135156" cy="5307465"/>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3081883" y="3060523"/>
            <a:ext cx="4499482" cy="5248346"/>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9288059" y="4299300"/>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01168" y="1016716"/>
            <a:ext cx="3630605" cy="362792"/>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OJT-1</a:t>
            </a:r>
          </a:p>
        </p:txBody>
      </p:sp>
      <p:sp>
        <p:nvSpPr>
          <p:cNvPr id="21" name="AutoShape 21"/>
          <p:cNvSpPr/>
          <p:nvPr/>
        </p:nvSpPr>
        <p:spPr>
          <a:xfrm rot="21586812">
            <a:off x="4448470" y="1263472"/>
            <a:ext cx="12532466" cy="19705"/>
          </a:xfrm>
          <a:prstGeom prst="line">
            <a:avLst/>
          </a:prstGeom>
          <a:ln w="19050" cap="flat">
            <a:solidFill>
              <a:srgbClr val="FFFFFF"/>
            </a:solidFill>
            <a:prstDash val="solid"/>
            <a:headEnd type="none" w="sm" len="sm"/>
            <a:tailEnd type="none" w="sm" len="sm"/>
          </a:ln>
        </p:spPr>
      </p:sp>
      <p:sp>
        <p:nvSpPr>
          <p:cNvPr id="22" name="Freeform 22"/>
          <p:cNvSpPr/>
          <p:nvPr/>
        </p:nvSpPr>
        <p:spPr>
          <a:xfrm>
            <a:off x="228012" y="1824107"/>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pic>
        <p:nvPicPr>
          <p:cNvPr id="13" name="Picture 13" descr="Chart, radar chart&#10;&#10;Description automatically generated">
            <a:extLst>
              <a:ext uri="{FF2B5EF4-FFF2-40B4-BE49-F238E27FC236}">
                <a16:creationId xmlns:a16="http://schemas.microsoft.com/office/drawing/2014/main" id="{BD6D8AEA-E957-E5CB-62B2-5B91E639E634}"/>
              </a:ext>
            </a:extLst>
          </p:cNvPr>
          <p:cNvPicPr>
            <a:picLocks noChangeAspect="1"/>
          </p:cNvPicPr>
          <p:nvPr/>
        </p:nvPicPr>
        <p:blipFill>
          <a:blip r:embed="rId7"/>
          <a:stretch>
            <a:fillRect/>
          </a:stretch>
        </p:blipFill>
        <p:spPr>
          <a:xfrm>
            <a:off x="12485305" y="3332108"/>
            <a:ext cx="4510907" cy="4489887"/>
          </a:xfrm>
          <a:prstGeom prst="rect">
            <a:avLst/>
          </a:prstGeom>
        </p:spPr>
      </p:pic>
    </p:spTree>
    <p:extLst>
      <p:ext uri="{BB962C8B-B14F-4D97-AF65-F5344CB8AC3E}">
        <p14:creationId xmlns:p14="http://schemas.microsoft.com/office/powerpoint/2010/main" val="25404404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4237497" y="1952385"/>
            <a:ext cx="8635364" cy="1239698"/>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4800" spc="-305" dirty="0">
                <a:solidFill>
                  <a:srgbClr val="FFC000"/>
                </a:solidFill>
                <a:ea typeface="+mn-lt"/>
                <a:cs typeface="+mn-lt"/>
              </a:rPr>
              <a:t>Implementation of OOP in Python</a:t>
            </a:r>
            <a:endParaRPr lang="en-US" dirty="0">
              <a:solidFill>
                <a:srgbClr val="FFC000"/>
              </a:solidFill>
              <a:ea typeface="+mn-lt"/>
              <a:cs typeface="+mn-lt"/>
            </a:endParaRP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194753" y="4143922"/>
            <a:ext cx="14574703" cy="4587346"/>
          </a:xfrm>
          <a:prstGeom prst="rect">
            <a:avLst/>
          </a:prstGeom>
        </p:spPr>
        <p:txBody>
          <a:bodyPr wrap="square" lIns="0" tIns="0" rIns="0" bIns="0" rtlCol="0" anchor="t">
            <a:spAutoFit/>
          </a:bodyPr>
          <a:lstStyle/>
          <a:p>
            <a:pPr marL="285750" indent="-285750" algn="just">
              <a:lnSpc>
                <a:spcPct val="130000"/>
              </a:lnSpc>
              <a:buFont typeface="Arial"/>
              <a:buChar char="•"/>
            </a:pPr>
            <a:r>
              <a:rPr lang="en-US" sz="2100" b="1" dirty="0">
                <a:solidFill>
                  <a:schemeClr val="bg1"/>
                </a:solidFill>
                <a:ea typeface="+mn-lt"/>
                <a:cs typeface="+mn-lt"/>
              </a:rPr>
              <a:t>Class Definition</a:t>
            </a:r>
            <a:r>
              <a:rPr lang="en-US" sz="2100" dirty="0">
                <a:solidFill>
                  <a:schemeClr val="bg1"/>
                </a:solidFill>
                <a:ea typeface="+mn-lt"/>
                <a:cs typeface="+mn-lt"/>
              </a:rPr>
              <a:t>: In Python, a class is defined using the class keyword followed by the class name and a colon. The class body is indented, and it contains attribute and method definitions.</a:t>
            </a:r>
          </a:p>
          <a:p>
            <a:pPr marL="285750" indent="-285750" algn="just">
              <a:lnSpc>
                <a:spcPct val="130000"/>
              </a:lnSpc>
              <a:buFont typeface="Arial"/>
              <a:buChar char="•"/>
            </a:pPr>
            <a:r>
              <a:rPr lang="en-US" sz="2100" dirty="0">
                <a:solidFill>
                  <a:schemeClr val="bg1"/>
                </a:solidFill>
                <a:ea typeface="+mn-lt"/>
                <a:cs typeface="+mn-lt"/>
              </a:rPr>
              <a:t> </a:t>
            </a:r>
            <a:r>
              <a:rPr lang="en-US" sz="2100" b="1" dirty="0">
                <a:solidFill>
                  <a:schemeClr val="bg1"/>
                </a:solidFill>
                <a:ea typeface="+mn-lt"/>
                <a:cs typeface="+mn-lt"/>
              </a:rPr>
              <a:t>constructor </a:t>
            </a:r>
            <a:r>
              <a:rPr lang="en-US" sz="2100" dirty="0">
                <a:solidFill>
                  <a:schemeClr val="bg1"/>
                </a:solidFill>
                <a:ea typeface="+mn-lt"/>
                <a:cs typeface="+mn-lt"/>
              </a:rPr>
              <a:t>is a special method that is automatically called when an object is created from a class. In Python, the constructor method is named __</a:t>
            </a:r>
            <a:r>
              <a:rPr lang="en-US" sz="2100" dirty="0" err="1">
                <a:solidFill>
                  <a:schemeClr val="bg1"/>
                </a:solidFill>
                <a:ea typeface="+mn-lt"/>
                <a:cs typeface="+mn-lt"/>
              </a:rPr>
              <a:t>init</a:t>
            </a:r>
            <a:r>
              <a:rPr lang="en-US" sz="2100" dirty="0">
                <a:solidFill>
                  <a:schemeClr val="bg1"/>
                </a:solidFill>
                <a:ea typeface="+mn-lt"/>
                <a:cs typeface="+mn-lt"/>
              </a:rPr>
              <a:t>__()is used to Internship on Artificial Intelligence and Machine Learning  initialize the attributes of the </a:t>
            </a:r>
            <a:r>
              <a:rPr lang="en-US" sz="2100" dirty="0" err="1">
                <a:solidFill>
                  <a:schemeClr val="bg1"/>
                </a:solidFill>
                <a:ea typeface="+mn-lt"/>
                <a:cs typeface="+mn-lt"/>
              </a:rPr>
              <a:t>object.A</a:t>
            </a:r>
            <a:r>
              <a:rPr lang="en-US" sz="2100" dirty="0">
                <a:solidFill>
                  <a:schemeClr val="bg1"/>
                </a:solidFill>
                <a:ea typeface="+mn-lt"/>
                <a:cs typeface="+mn-lt"/>
              </a:rPr>
              <a:t> destructor method, __del__(), can be defined to perform cleanup operations before an object is destroyed and memory is released.</a:t>
            </a:r>
          </a:p>
          <a:p>
            <a:pPr marL="285750" indent="-285750" algn="just">
              <a:lnSpc>
                <a:spcPct val="130000"/>
              </a:lnSpc>
              <a:buFont typeface="Arial"/>
              <a:buChar char="•"/>
            </a:pPr>
            <a:r>
              <a:rPr lang="en-US" sz="2100" b="1" dirty="0">
                <a:solidFill>
                  <a:schemeClr val="bg1"/>
                </a:solidFill>
                <a:ea typeface="+mn-lt"/>
                <a:cs typeface="+mn-lt"/>
              </a:rPr>
              <a:t>Method Overriding:-</a:t>
            </a:r>
            <a:r>
              <a:rPr lang="en-US" sz="2100" dirty="0">
                <a:solidFill>
                  <a:schemeClr val="bg1"/>
                </a:solidFill>
                <a:ea typeface="+mn-lt"/>
                <a:cs typeface="+mn-lt"/>
              </a:rPr>
              <a:t>In Python, this is achieved by defining a method with the same name in the derived class. When the method is called on an object of the derived class, the overridden method in the derived class is executed instead of the base class method.</a:t>
            </a:r>
          </a:p>
          <a:p>
            <a:pPr marL="285750" indent="-285750" algn="just">
              <a:lnSpc>
                <a:spcPct val="130000"/>
              </a:lnSpc>
              <a:buFont typeface="Arial"/>
              <a:buChar char="•"/>
            </a:pPr>
            <a:r>
              <a:rPr lang="en-US" sz="2100" b="1" dirty="0">
                <a:solidFill>
                  <a:schemeClr val="bg1"/>
                </a:solidFill>
                <a:ea typeface="+mn-lt"/>
                <a:cs typeface="+mn-lt"/>
              </a:rPr>
              <a:t>Method Overloading:</a:t>
            </a:r>
            <a:r>
              <a:rPr lang="en-US" sz="2100" dirty="0">
                <a:solidFill>
                  <a:schemeClr val="bg1"/>
                </a:solidFill>
                <a:ea typeface="+mn-lt"/>
                <a:cs typeface="+mn-lt"/>
              </a:rPr>
              <a:t> Python does not support method overloading in the traditional sense, where multiple methods with the same name but different parameters are </a:t>
            </a:r>
            <a:r>
              <a:rPr lang="en-US" sz="2100" dirty="0" err="1">
                <a:solidFill>
                  <a:schemeClr val="bg1"/>
                </a:solidFill>
                <a:ea typeface="+mn-lt"/>
                <a:cs typeface="+mn-lt"/>
              </a:rPr>
              <a:t>defined.achieve</a:t>
            </a:r>
            <a:r>
              <a:rPr lang="en-US" sz="2100" dirty="0">
                <a:solidFill>
                  <a:schemeClr val="bg1"/>
                </a:solidFill>
                <a:ea typeface="+mn-lt"/>
                <a:cs typeface="+mn-lt"/>
              </a:rPr>
              <a:t> similar functionality by using default parameter values or variable-length arguments. </a:t>
            </a: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3693336" y="3169929"/>
            <a:ext cx="1384055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478461" y="3637651"/>
            <a:ext cx="15535345"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769658"/>
            <a:ext cx="3295589" cy="763171"/>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281461" y="1036423"/>
            <a:ext cx="3610899" cy="410497"/>
          </a:xfrm>
          <a:prstGeom prst="rect">
            <a:avLst/>
          </a:prstGeom>
        </p:spPr>
        <p:txBody>
          <a:bodyPr wrap="square" lIns="0" tIns="0" rIns="0" bIns="0" rtlCol="0" anchor="t">
            <a:spAutoFit/>
          </a:bodyPr>
          <a:lstStyle/>
          <a:p>
            <a:pPr lvl="1" algn="ctr">
              <a:lnSpc>
                <a:spcPts val="3079"/>
              </a:lnSpc>
            </a:pPr>
            <a:r>
              <a:rPr lang="en-US" sz="3400" dirty="0">
                <a:solidFill>
                  <a:srgbClr val="FFFFFF"/>
                </a:solidFill>
                <a:latin typeface="Times New Roman"/>
                <a:ea typeface="Open Sans Bold"/>
                <a:cs typeface="Open Sans Bold"/>
              </a:rPr>
              <a:t>OJT-1</a:t>
            </a:r>
            <a:endParaRPr lang="en-US">
              <a:cs typeface="Calibri"/>
            </a:endParaRPr>
          </a:p>
        </p:txBody>
      </p:sp>
      <p:sp>
        <p:nvSpPr>
          <p:cNvPr id="21" name="AutoShape 21"/>
          <p:cNvSpPr/>
          <p:nvPr/>
        </p:nvSpPr>
        <p:spPr>
          <a:xfrm rot="21586812" flipV="1">
            <a:off x="4767386" y="1126612"/>
            <a:ext cx="11074156" cy="27878"/>
          </a:xfrm>
          <a:prstGeom prst="line">
            <a:avLst/>
          </a:prstGeom>
          <a:ln w="19050" cap="flat">
            <a:solidFill>
              <a:srgbClr val="FFFFFF"/>
            </a:solidFill>
            <a:prstDash val="solid"/>
            <a:headEnd type="none" w="sm" len="sm"/>
            <a:tailEnd type="none" w="sm" len="sm"/>
          </a:ln>
        </p:spPr>
      </p:sp>
      <p:sp>
        <p:nvSpPr>
          <p:cNvPr id="22" name="Freeform 22"/>
          <p:cNvSpPr/>
          <p:nvPr/>
        </p:nvSpPr>
        <p:spPr>
          <a:xfrm>
            <a:off x="2494305" y="2316779"/>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TextBox 12">
            <a:extLst>
              <a:ext uri="{FF2B5EF4-FFF2-40B4-BE49-F238E27FC236}">
                <a16:creationId xmlns:a16="http://schemas.microsoft.com/office/drawing/2014/main" id="{A6CBD753-93F6-F267-E8F6-6BF0E7F425A4}"/>
              </a:ext>
            </a:extLst>
          </p:cNvPr>
          <p:cNvSpPr txBox="1"/>
          <p:nvPr/>
        </p:nvSpPr>
        <p:spPr>
          <a:xfrm>
            <a:off x="7772400" y="49149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 Method Overriding</a:t>
            </a:r>
          </a:p>
        </p:txBody>
      </p:sp>
    </p:spTree>
    <p:extLst>
      <p:ext uri="{BB962C8B-B14F-4D97-AF65-F5344CB8AC3E}">
        <p14:creationId xmlns:p14="http://schemas.microsoft.com/office/powerpoint/2010/main" val="563984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4689268" y="1669795"/>
            <a:ext cx="8635364" cy="1239698"/>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4800" spc="-305" dirty="0">
                <a:solidFill>
                  <a:srgbClr val="FFC000"/>
                </a:solidFill>
                <a:ea typeface="+mn-lt"/>
                <a:cs typeface="+mn-lt"/>
              </a:rPr>
              <a:t>Benefits of OOP in Python</a:t>
            </a:r>
            <a:endParaRPr lang="en-US" sz="4800" dirty="0">
              <a:solidFill>
                <a:srgbClr val="FFC000"/>
              </a:solidFill>
              <a:ea typeface="+mn-lt"/>
              <a:cs typeface="+mn-lt"/>
            </a:endParaRP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697538" y="3141632"/>
            <a:ext cx="14650716" cy="6404574"/>
          </a:xfrm>
          <a:prstGeom prst="rect">
            <a:avLst/>
          </a:prstGeom>
        </p:spPr>
        <p:txBody>
          <a:bodyPr wrap="square" lIns="0" tIns="0" rIns="0" bIns="0" rtlCol="0" anchor="t">
            <a:spAutoFit/>
          </a:bodyPr>
          <a:lstStyle/>
          <a:p>
            <a:pPr marL="342900" indent="-342900" algn="just">
              <a:lnSpc>
                <a:spcPct val="130000"/>
              </a:lnSpc>
              <a:buFont typeface="Arial"/>
              <a:buChar char="•"/>
            </a:pPr>
            <a:r>
              <a:rPr lang="en-US" sz="2300" b="1" dirty="0">
                <a:solidFill>
                  <a:schemeClr val="bg1"/>
                </a:solidFill>
                <a:ea typeface="+mn-lt"/>
                <a:cs typeface="+mn-lt"/>
              </a:rPr>
              <a:t>Reusability</a:t>
            </a:r>
            <a:r>
              <a:rPr lang="en-US" sz="2300" dirty="0">
                <a:solidFill>
                  <a:schemeClr val="bg1"/>
                </a:solidFill>
                <a:ea typeface="+mn-lt"/>
                <a:cs typeface="+mn-lt"/>
              </a:rPr>
              <a:t>: OOP promotes reusability by allowing the creation of reusable objects and classes.</a:t>
            </a:r>
            <a:endParaRPr lang="en-US" sz="2300">
              <a:solidFill>
                <a:schemeClr val="bg1"/>
              </a:solidFill>
              <a:cs typeface="Calibri"/>
            </a:endParaRPr>
          </a:p>
          <a:p>
            <a:pPr marL="342900" indent="-342900" algn="just">
              <a:lnSpc>
                <a:spcPct val="130000"/>
              </a:lnSpc>
              <a:buFont typeface="Arial"/>
              <a:buChar char="•"/>
            </a:pPr>
            <a:r>
              <a:rPr lang="en-US" sz="2300" b="1" dirty="0">
                <a:solidFill>
                  <a:schemeClr val="bg1"/>
                </a:solidFill>
                <a:ea typeface="+mn-lt"/>
                <a:cs typeface="+mn-lt"/>
              </a:rPr>
              <a:t>Modularity</a:t>
            </a:r>
            <a:r>
              <a:rPr lang="en-US" sz="2300" dirty="0">
                <a:solidFill>
                  <a:schemeClr val="bg1"/>
                </a:solidFill>
                <a:ea typeface="+mn-lt"/>
                <a:cs typeface="+mn-lt"/>
              </a:rPr>
              <a:t>: O.OP enables the modular organization of code. </a:t>
            </a:r>
            <a:endParaRPr lang="en-US" sz="2300">
              <a:solidFill>
                <a:schemeClr val="bg1"/>
              </a:solidFill>
              <a:ea typeface="+mn-lt"/>
              <a:cs typeface="+mn-lt"/>
            </a:endParaRPr>
          </a:p>
          <a:p>
            <a:pPr marL="342900" indent="-342900" algn="just">
              <a:lnSpc>
                <a:spcPct val="130000"/>
              </a:lnSpc>
              <a:buFont typeface="Arial"/>
              <a:buChar char="•"/>
            </a:pPr>
            <a:r>
              <a:rPr lang="en-US" sz="2300" dirty="0">
                <a:solidFill>
                  <a:schemeClr val="bg1"/>
                </a:solidFill>
                <a:ea typeface="+mn-lt"/>
                <a:cs typeface="+mn-lt"/>
              </a:rPr>
              <a:t>Classes encapsulate data and related methods into self-contained units.</a:t>
            </a:r>
            <a:endParaRPr lang="en-US" sz="2300">
              <a:solidFill>
                <a:schemeClr val="bg1"/>
              </a:solidFill>
              <a:cs typeface="Calibri"/>
            </a:endParaRPr>
          </a:p>
          <a:p>
            <a:pPr marL="342900" indent="-342900" algn="just">
              <a:lnSpc>
                <a:spcPct val="130000"/>
              </a:lnSpc>
              <a:buFont typeface="Arial"/>
              <a:buChar char="•"/>
            </a:pPr>
            <a:r>
              <a:rPr lang="en-US" sz="2300" b="1" dirty="0">
                <a:solidFill>
                  <a:schemeClr val="bg1"/>
                </a:solidFill>
                <a:ea typeface="+mn-lt"/>
                <a:cs typeface="+mn-lt"/>
              </a:rPr>
              <a:t>Flexibility and Extensibility</a:t>
            </a:r>
            <a:r>
              <a:rPr lang="en-US" sz="2300" dirty="0">
                <a:solidFill>
                  <a:schemeClr val="bg1"/>
                </a:solidFill>
                <a:ea typeface="+mn-lt"/>
                <a:cs typeface="+mn-lt"/>
              </a:rPr>
              <a:t>: Inheritance, a key feature of OOP, allows for easy modification and extension of existing code. New classes can be created that inherit and reuse the functionality of base classes.</a:t>
            </a:r>
            <a:endParaRPr lang="en-US" sz="2300">
              <a:solidFill>
                <a:schemeClr val="bg1"/>
              </a:solidFill>
              <a:ea typeface="+mn-lt"/>
              <a:cs typeface="+mn-lt"/>
            </a:endParaRPr>
          </a:p>
          <a:p>
            <a:pPr marL="342900" indent="-342900" algn="just">
              <a:lnSpc>
                <a:spcPct val="130000"/>
              </a:lnSpc>
              <a:buFont typeface="Arial"/>
              <a:buChar char="•"/>
            </a:pPr>
            <a:r>
              <a:rPr lang="en-US" sz="2300" dirty="0">
                <a:solidFill>
                  <a:schemeClr val="bg1"/>
                </a:solidFill>
                <a:ea typeface="+mn-lt"/>
                <a:cs typeface="+mn-lt"/>
              </a:rPr>
              <a:t>Encapsulation, a core principle of OOP, encapsulates data and methods within a class, hiding the internal implementation details. </a:t>
            </a:r>
          </a:p>
          <a:p>
            <a:pPr marL="342900" indent="-342900" algn="just">
              <a:lnSpc>
                <a:spcPct val="130000"/>
              </a:lnSpc>
              <a:buFont typeface="Arial"/>
              <a:buChar char="•"/>
            </a:pPr>
            <a:r>
              <a:rPr lang="en-US" sz="2300" dirty="0">
                <a:solidFill>
                  <a:schemeClr val="bg1"/>
                </a:solidFill>
                <a:ea typeface="+mn-lt"/>
                <a:cs typeface="+mn-lt"/>
              </a:rPr>
              <a:t>. Improved Code Organization and Design: OOP promotes better code organization and design by providing clear structures for managing complexity</a:t>
            </a:r>
          </a:p>
          <a:p>
            <a:pPr marL="342900" indent="-342900" algn="just">
              <a:lnSpc>
                <a:spcPct val="130000"/>
              </a:lnSpc>
              <a:buFont typeface="Arial"/>
              <a:buChar char="•"/>
            </a:pPr>
            <a:r>
              <a:rPr lang="en-US" sz="2300" dirty="0">
                <a:solidFill>
                  <a:schemeClr val="bg1"/>
                </a:solidFill>
                <a:ea typeface="+mn-lt"/>
                <a:cs typeface="+mn-lt"/>
              </a:rPr>
              <a:t>Polymorphism and Code Flexibility: Polymorphism, another important concept in OOP, allows objects of different types to be treated uniformly based on their shared interface or behavior.</a:t>
            </a:r>
          </a:p>
          <a:p>
            <a:pPr marL="342900" indent="-342900" algn="just">
              <a:lnSpc>
                <a:spcPct val="130000"/>
              </a:lnSpc>
              <a:buFont typeface="Arial"/>
              <a:buChar char="•"/>
            </a:pPr>
            <a:r>
              <a:rPr lang="en-US" sz="2300" dirty="0">
                <a:solidFill>
                  <a:schemeClr val="bg1"/>
                </a:solidFill>
                <a:ea typeface="+mn-lt"/>
                <a:cs typeface="+mn-lt"/>
              </a:rPr>
              <a:t>Improved Collaboration and Code Maintenance: OOP facilitates collaboration among developers in large-scale projects. By dividing the project into classes and objects, different team members can work on different parts of the project independently</a:t>
            </a: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962396" y="3146131"/>
            <a:ext cx="16374561"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4277361" y="2298274"/>
            <a:ext cx="13441580"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8912512" y="6449954"/>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206480" y="783597"/>
            <a:ext cx="3370571" cy="887661"/>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976888" y="1039597"/>
            <a:ext cx="3630605" cy="397545"/>
          </a:xfrm>
          <a:prstGeom prst="rect">
            <a:avLst/>
          </a:prstGeom>
        </p:spPr>
        <p:txBody>
          <a:bodyPr wrap="square" lIns="0" tIns="0" rIns="0" bIns="0" rtlCol="0" anchor="t">
            <a:spAutoFit/>
          </a:bodyPr>
          <a:lstStyle/>
          <a:p>
            <a:pPr algn="ctr">
              <a:lnSpc>
                <a:spcPts val="3079"/>
              </a:lnSpc>
            </a:pPr>
            <a:r>
              <a:rPr lang="en-US" sz="3000" dirty="0">
                <a:solidFill>
                  <a:srgbClr val="FFFFFF"/>
                </a:solidFill>
                <a:latin typeface="Times New Roman"/>
                <a:ea typeface="Open Sans Bold"/>
                <a:cs typeface="Open Sans Bold"/>
              </a:rPr>
              <a:t>OJT-1</a:t>
            </a:r>
          </a:p>
        </p:txBody>
      </p:sp>
      <p:sp>
        <p:nvSpPr>
          <p:cNvPr id="21" name="AutoShape 21"/>
          <p:cNvSpPr/>
          <p:nvPr/>
        </p:nvSpPr>
        <p:spPr>
          <a:xfrm rot="21586812">
            <a:off x="4682669" y="1196127"/>
            <a:ext cx="10750665" cy="172528"/>
          </a:xfrm>
          <a:prstGeom prst="line">
            <a:avLst/>
          </a:prstGeom>
          <a:ln w="19050" cap="flat">
            <a:solidFill>
              <a:srgbClr val="FFFFFF"/>
            </a:solidFill>
            <a:prstDash val="solid"/>
            <a:headEnd type="none" w="sm" len="sm"/>
            <a:tailEnd type="none" w="sm" len="sm"/>
          </a:ln>
        </p:spPr>
      </p:sp>
      <p:sp>
        <p:nvSpPr>
          <p:cNvPr id="22" name="Freeform 22"/>
          <p:cNvSpPr/>
          <p:nvPr/>
        </p:nvSpPr>
        <p:spPr>
          <a:xfrm>
            <a:off x="109771" y="2927693"/>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extLst>
      <p:ext uri="{BB962C8B-B14F-4D97-AF65-F5344CB8AC3E}">
        <p14:creationId xmlns:p14="http://schemas.microsoft.com/office/powerpoint/2010/main" val="9973567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901885" y="1539389"/>
            <a:ext cx="3557296" cy="664637"/>
            <a:chOff x="0" y="0"/>
            <a:chExt cx="1822326" cy="406400"/>
          </a:xfrm>
        </p:grpSpPr>
        <p:sp>
          <p:nvSpPr>
            <p:cNvPr id="5" name="Freeform 5"/>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6" name="TextBox 6"/>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7" name="Freeform 7"/>
          <p:cNvSpPr/>
          <p:nvPr/>
        </p:nvSpPr>
        <p:spPr>
          <a:xfrm rot="10800000" flipH="1">
            <a:off x="294050" y="2898401"/>
            <a:ext cx="5683358" cy="5683358"/>
          </a:xfrm>
          <a:custGeom>
            <a:avLst/>
            <a:gdLst/>
            <a:ahLst/>
            <a:cxnLst/>
            <a:rect l="l" t="t" r="r" b="b"/>
            <a:pathLst>
              <a:path w="5683358" h="5683358">
                <a:moveTo>
                  <a:pt x="5683358" y="0"/>
                </a:moveTo>
                <a:lnTo>
                  <a:pt x="0" y="0"/>
                </a:lnTo>
                <a:lnTo>
                  <a:pt x="0" y="5683359"/>
                </a:lnTo>
                <a:lnTo>
                  <a:pt x="5683358" y="5683359"/>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8" name="Freeform 8"/>
          <p:cNvSpPr/>
          <p:nvPr/>
        </p:nvSpPr>
        <p:spPr>
          <a:xfrm rot="10800000" flipH="1">
            <a:off x="1332221" y="2938495"/>
            <a:ext cx="5683358" cy="5489264"/>
          </a:xfrm>
          <a:custGeom>
            <a:avLst/>
            <a:gdLst/>
            <a:ahLst/>
            <a:cxnLst/>
            <a:rect l="l" t="t" r="r" b="b"/>
            <a:pathLst>
              <a:path w="5683358" h="5683358">
                <a:moveTo>
                  <a:pt x="5683358" y="0"/>
                </a:moveTo>
                <a:lnTo>
                  <a:pt x="0" y="0"/>
                </a:lnTo>
                <a:lnTo>
                  <a:pt x="0" y="5683358"/>
                </a:lnTo>
                <a:lnTo>
                  <a:pt x="5683358" y="5683358"/>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1" name="AutoShape 11"/>
          <p:cNvSpPr/>
          <p:nvPr/>
        </p:nvSpPr>
        <p:spPr>
          <a:xfrm rot="8021">
            <a:off x="1456205" y="9422524"/>
            <a:ext cx="11542174" cy="0"/>
          </a:xfrm>
          <a:prstGeom prst="line">
            <a:avLst/>
          </a:prstGeom>
          <a:ln w="19050" cap="flat">
            <a:solidFill>
              <a:srgbClr val="FFFFFF"/>
            </a:solidFill>
            <a:prstDash val="solid"/>
            <a:headEnd type="none" w="sm" len="sm"/>
            <a:tailEnd type="none" w="sm" len="sm"/>
          </a:ln>
        </p:spPr>
      </p:sp>
      <p:sp>
        <p:nvSpPr>
          <p:cNvPr id="13" name="TextBox 13"/>
          <p:cNvSpPr txBox="1"/>
          <p:nvPr/>
        </p:nvSpPr>
        <p:spPr>
          <a:xfrm>
            <a:off x="5125422" y="860404"/>
            <a:ext cx="10210316" cy="892552"/>
          </a:xfrm>
          <a:prstGeom prst="rect">
            <a:avLst/>
          </a:prstGeom>
        </p:spPr>
        <p:txBody>
          <a:bodyPr wrap="square" lIns="0" tIns="0" rIns="0" bIns="0" rtlCol="0" anchor="t">
            <a:spAutoFit/>
          </a:bodyPr>
          <a:lstStyle/>
          <a:p>
            <a:pPr marL="857250" indent="-857250">
              <a:buFont typeface="Wingdings"/>
              <a:buChar char="q"/>
            </a:pPr>
            <a:r>
              <a:rPr lang="en-US" sz="5800" b="1" i="1" spc="-328" dirty="0">
                <a:solidFill>
                  <a:srgbClr val="FFC000"/>
                </a:solidFill>
                <a:latin typeface="Times New Roman"/>
                <a:ea typeface="+mn-lt"/>
                <a:cs typeface="+mn-lt"/>
              </a:rPr>
              <a:t>Important Functions of Python </a:t>
            </a:r>
            <a:endParaRPr lang="en-US" sz="5800" b="1" i="1">
              <a:solidFill>
                <a:srgbClr val="FFC000"/>
              </a:solidFill>
              <a:latin typeface="Times New Roman"/>
              <a:cs typeface="Times New Roman"/>
            </a:endParaRPr>
          </a:p>
        </p:txBody>
      </p:sp>
      <p:sp>
        <p:nvSpPr>
          <p:cNvPr id="14" name="Freeform 14"/>
          <p:cNvSpPr/>
          <p:nvPr/>
        </p:nvSpPr>
        <p:spPr>
          <a:xfrm>
            <a:off x="1535490" y="2870593"/>
            <a:ext cx="1671380" cy="1671380"/>
          </a:xfrm>
          <a:custGeom>
            <a:avLst/>
            <a:gdLst/>
            <a:ahLst/>
            <a:cxnLst/>
            <a:rect l="l" t="t" r="r" b="b"/>
            <a:pathLst>
              <a:path w="1671380" h="1671380">
                <a:moveTo>
                  <a:pt x="0" y="0"/>
                </a:moveTo>
                <a:lnTo>
                  <a:pt x="1671380" y="0"/>
                </a:lnTo>
                <a:lnTo>
                  <a:pt x="1671380" y="1671380"/>
                </a:lnTo>
                <a:lnTo>
                  <a:pt x="0" y="16713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8529137" y="2220594"/>
            <a:ext cx="9378372" cy="6252802"/>
          </a:xfrm>
          <a:prstGeom prst="rect">
            <a:avLst/>
          </a:prstGeom>
        </p:spPr>
        <p:txBody>
          <a:bodyPr wrap="square" lIns="0" tIns="0" rIns="0" bIns="0" rtlCol="0" anchor="t">
            <a:spAutoFit/>
          </a:bodyPr>
          <a:lstStyle/>
          <a:p>
            <a:pPr marL="457200" indent="-457200" algn="just">
              <a:lnSpc>
                <a:spcPts val="3519"/>
              </a:lnSpc>
              <a:buFont typeface="Arial"/>
              <a:buChar char="•"/>
            </a:pPr>
            <a:r>
              <a:rPr lang="en-US" sz="2400" b="1" dirty="0">
                <a:solidFill>
                  <a:schemeClr val="bg1"/>
                </a:solidFill>
                <a:ea typeface="+mn-lt"/>
                <a:cs typeface="+mn-lt"/>
              </a:rPr>
              <a:t>Map</a:t>
            </a:r>
            <a:r>
              <a:rPr lang="en-US" sz="2400" dirty="0">
                <a:solidFill>
                  <a:schemeClr val="bg1"/>
                </a:solidFill>
                <a:ea typeface="+mn-lt"/>
                <a:cs typeface="+mn-lt"/>
              </a:rPr>
              <a:t>: The map() function in Python is used to apply a given function to each item in an </a:t>
            </a:r>
            <a:r>
              <a:rPr lang="en-US" sz="2400" err="1">
                <a:solidFill>
                  <a:schemeClr val="bg1"/>
                </a:solidFill>
                <a:ea typeface="+mn-lt"/>
                <a:cs typeface="+mn-lt"/>
              </a:rPr>
              <a:t>iterable</a:t>
            </a:r>
            <a:r>
              <a:rPr lang="en-US" sz="2400" dirty="0">
                <a:solidFill>
                  <a:schemeClr val="bg1"/>
                </a:solidFill>
                <a:ea typeface="+mn-lt"/>
                <a:cs typeface="+mn-lt"/>
              </a:rPr>
              <a:t> (such as a list) and returns an iterator containing the results. </a:t>
            </a:r>
          </a:p>
          <a:p>
            <a:pPr marL="457200" indent="-457200" algn="just">
              <a:lnSpc>
                <a:spcPts val="3519"/>
              </a:lnSpc>
              <a:buFont typeface="Arial"/>
              <a:buChar char="•"/>
            </a:pPr>
            <a:r>
              <a:rPr lang="en-US" sz="2400" dirty="0">
                <a:solidFill>
                  <a:schemeClr val="bg1"/>
                </a:solidFill>
                <a:ea typeface="+mn-lt"/>
                <a:cs typeface="+mn-lt"/>
              </a:rPr>
              <a:t>The map() function takes each item from the </a:t>
            </a:r>
            <a:r>
              <a:rPr lang="en-US" sz="2400" err="1">
                <a:solidFill>
                  <a:schemeClr val="bg1"/>
                </a:solidFill>
                <a:ea typeface="+mn-lt"/>
                <a:cs typeface="+mn-lt"/>
              </a:rPr>
              <a:t>iterable</a:t>
            </a:r>
            <a:r>
              <a:rPr lang="en-US" sz="2400" dirty="0">
                <a:solidFill>
                  <a:schemeClr val="bg1"/>
                </a:solidFill>
                <a:ea typeface="+mn-lt"/>
                <a:cs typeface="+mn-lt"/>
              </a:rPr>
              <a:t>, applies the function to it, and returns an iterator that yields the results.</a:t>
            </a:r>
            <a:endParaRPr lang="en-US" sz="2400">
              <a:solidFill>
                <a:schemeClr val="bg1"/>
              </a:solidFill>
              <a:cs typeface="Calibri"/>
            </a:endParaRPr>
          </a:p>
          <a:p>
            <a:pPr marL="457200" indent="-457200" algn="just">
              <a:lnSpc>
                <a:spcPts val="3519"/>
              </a:lnSpc>
              <a:buFont typeface="Arial"/>
              <a:buChar char="•"/>
            </a:pPr>
            <a:r>
              <a:rPr lang="en-US" sz="2400" b="1" dirty="0">
                <a:solidFill>
                  <a:schemeClr val="bg1"/>
                </a:solidFill>
                <a:ea typeface="+mn-lt"/>
                <a:cs typeface="+mn-lt"/>
              </a:rPr>
              <a:t>Filter: </a:t>
            </a:r>
            <a:r>
              <a:rPr lang="en-US" sz="2400" dirty="0">
                <a:solidFill>
                  <a:schemeClr val="bg1"/>
                </a:solidFill>
                <a:ea typeface="+mn-lt"/>
                <a:cs typeface="+mn-lt"/>
              </a:rPr>
              <a:t>It returns an iterator that contains the elements for which the condition is True. </a:t>
            </a:r>
          </a:p>
          <a:p>
            <a:pPr marL="457200" indent="-457200" algn="just">
              <a:lnSpc>
                <a:spcPts val="3519"/>
              </a:lnSpc>
              <a:buFont typeface="Arial"/>
              <a:buChar char="•"/>
            </a:pPr>
            <a:r>
              <a:rPr lang="en-US" sz="2400" dirty="0">
                <a:solidFill>
                  <a:schemeClr val="bg1"/>
                </a:solidFill>
                <a:ea typeface="+mn-lt"/>
                <a:cs typeface="+mn-lt"/>
              </a:rPr>
              <a:t>The filter() function applies the function to each element in the </a:t>
            </a:r>
            <a:r>
              <a:rPr lang="en-US" sz="2400" err="1">
                <a:solidFill>
                  <a:schemeClr val="bg1"/>
                </a:solidFill>
                <a:ea typeface="+mn-lt"/>
                <a:cs typeface="+mn-lt"/>
              </a:rPr>
              <a:t>iterable</a:t>
            </a:r>
            <a:r>
              <a:rPr lang="en-US" sz="2400" dirty="0">
                <a:solidFill>
                  <a:schemeClr val="bg1"/>
                </a:solidFill>
                <a:ea typeface="+mn-lt"/>
                <a:cs typeface="+mn-lt"/>
              </a:rPr>
              <a:t> and retains only the elements for which the function returns True.</a:t>
            </a:r>
            <a:endParaRPr lang="en-US" sz="2400">
              <a:solidFill>
                <a:schemeClr val="bg1"/>
              </a:solidFill>
              <a:cs typeface="Calibri"/>
            </a:endParaRPr>
          </a:p>
          <a:p>
            <a:pPr marL="457200" indent="-457200" algn="just">
              <a:lnSpc>
                <a:spcPts val="3519"/>
              </a:lnSpc>
              <a:buFont typeface="Arial"/>
              <a:buChar char="•"/>
            </a:pPr>
            <a:r>
              <a:rPr lang="en-US" sz="2400" dirty="0">
                <a:solidFill>
                  <a:schemeClr val="bg1"/>
                </a:solidFill>
                <a:ea typeface="+mn-lt"/>
                <a:cs typeface="+mn-lt"/>
              </a:rPr>
              <a:t>Reduce: The reduce() function is part of the </a:t>
            </a:r>
            <a:r>
              <a:rPr lang="en-US" sz="2400" err="1">
                <a:solidFill>
                  <a:schemeClr val="bg1"/>
                </a:solidFill>
                <a:ea typeface="+mn-lt"/>
                <a:cs typeface="+mn-lt"/>
              </a:rPr>
              <a:t>functools</a:t>
            </a:r>
            <a:r>
              <a:rPr lang="en-US" sz="2400" dirty="0">
                <a:solidFill>
                  <a:schemeClr val="bg1"/>
                </a:solidFill>
                <a:ea typeface="+mn-lt"/>
                <a:cs typeface="+mn-lt"/>
              </a:rPr>
              <a:t> module in Python. It is used to apply a specified function to the elements of an </a:t>
            </a:r>
            <a:r>
              <a:rPr lang="en-US" sz="2400" err="1">
                <a:solidFill>
                  <a:schemeClr val="bg1"/>
                </a:solidFill>
                <a:ea typeface="+mn-lt"/>
                <a:cs typeface="+mn-lt"/>
              </a:rPr>
              <a:t>iterable</a:t>
            </a:r>
            <a:r>
              <a:rPr lang="en-US" sz="2400" dirty="0">
                <a:solidFill>
                  <a:schemeClr val="bg1"/>
                </a:solidFill>
                <a:ea typeface="+mn-lt"/>
                <a:cs typeface="+mn-lt"/>
              </a:rPr>
              <a:t> in a cumulative way. The reduce() function performs a repetitive operation on pairs of elements until a single value is obtained. </a:t>
            </a:r>
          </a:p>
        </p:txBody>
      </p:sp>
      <p:sp>
        <p:nvSpPr>
          <p:cNvPr id="16" name="TextBox 16"/>
          <p:cNvSpPr txBox="1"/>
          <p:nvPr/>
        </p:nvSpPr>
        <p:spPr>
          <a:xfrm>
            <a:off x="1187832" y="1749224"/>
            <a:ext cx="2980279" cy="379015"/>
          </a:xfrm>
          <a:prstGeom prst="rect">
            <a:avLst/>
          </a:prstGeom>
        </p:spPr>
        <p:txBody>
          <a:bodyPr lIns="0" tIns="0" rIns="0" bIns="0" rtlCol="0" anchor="t">
            <a:spAutoFit/>
          </a:bodyPr>
          <a:lstStyle/>
          <a:p>
            <a:pPr algn="ctr">
              <a:lnSpc>
                <a:spcPts val="3079"/>
              </a:lnSpc>
            </a:pPr>
            <a:r>
              <a:rPr lang="en-US" sz="2400" dirty="0">
                <a:solidFill>
                  <a:srgbClr val="FFFFFF"/>
                </a:solidFill>
                <a:latin typeface="Open Sans Bold"/>
              </a:rPr>
              <a:t>OJT-1</a:t>
            </a:r>
            <a:endParaRPr lang="en-US" sz="2400">
              <a:cs typeface="Calibri"/>
            </a:endParaRPr>
          </a:p>
        </p:txBody>
      </p:sp>
      <p:sp>
        <p:nvSpPr>
          <p:cNvPr id="18" name="AutoShape 11">
            <a:extLst>
              <a:ext uri="{FF2B5EF4-FFF2-40B4-BE49-F238E27FC236}">
                <a16:creationId xmlns:a16="http://schemas.microsoft.com/office/drawing/2014/main" id="{DB8E8959-34D7-C87D-BE9D-CFC6E42DA909}"/>
              </a:ext>
            </a:extLst>
          </p:cNvPr>
          <p:cNvSpPr/>
          <p:nvPr/>
        </p:nvSpPr>
        <p:spPr>
          <a:xfrm rot="8021">
            <a:off x="4173526" y="1939109"/>
            <a:ext cx="11542174" cy="0"/>
          </a:xfrm>
          <a:prstGeom prst="line">
            <a:avLst/>
          </a:prstGeom>
          <a:ln w="19050" cap="flat">
            <a:solidFill>
              <a:srgbClr val="FFFFFF"/>
            </a:solidFill>
            <a:prstDash val="solid"/>
            <a:headEnd type="none" w="sm" len="sm"/>
            <a:tailEnd type="none" w="sm" len="sm"/>
          </a:ln>
        </p:spPr>
      </p:sp>
      <p:pic>
        <p:nvPicPr>
          <p:cNvPr id="9" name="Picture 9" descr="A picture containing qr code&#10;&#10;Description automatically generated">
            <a:extLst>
              <a:ext uri="{FF2B5EF4-FFF2-40B4-BE49-F238E27FC236}">
                <a16:creationId xmlns:a16="http://schemas.microsoft.com/office/drawing/2014/main" id="{29D4476A-78E6-339C-3175-05CCB5EDC91D}"/>
              </a:ext>
            </a:extLst>
          </p:cNvPr>
          <p:cNvPicPr>
            <a:picLocks noChangeAspect="1"/>
          </p:cNvPicPr>
          <p:nvPr/>
        </p:nvPicPr>
        <p:blipFill>
          <a:blip r:embed="rId7"/>
          <a:stretch>
            <a:fillRect/>
          </a:stretch>
        </p:blipFill>
        <p:spPr>
          <a:xfrm>
            <a:off x="2279800" y="2927591"/>
            <a:ext cx="5490172" cy="5423857"/>
          </a:xfrm>
          <a:prstGeom prst="rect">
            <a:avLst/>
          </a:prstGeom>
        </p:spPr>
      </p:pic>
    </p:spTree>
    <p:extLst>
      <p:ext uri="{BB962C8B-B14F-4D97-AF65-F5344CB8AC3E}">
        <p14:creationId xmlns:p14="http://schemas.microsoft.com/office/powerpoint/2010/main" val="17309041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4301079" y="289569"/>
            <a:ext cx="8635364" cy="1273554"/>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5800" spc="-305" dirty="0">
                <a:solidFill>
                  <a:srgbClr val="BA8D04"/>
                </a:solidFill>
                <a:ea typeface="+mn-lt"/>
                <a:cs typeface="+mn-lt"/>
              </a:rPr>
              <a:t>Problem Statement </a:t>
            </a:r>
            <a:endParaRPr lang="en-US" sz="5800">
              <a:solidFill>
                <a:srgbClr val="BA8D04"/>
              </a:solidFill>
              <a:cs typeface="Calibri"/>
            </a:endParaRPr>
          </a:p>
        </p:txBody>
      </p:sp>
      <p:sp>
        <p:nvSpPr>
          <p:cNvPr id="5" name="TextBox 5"/>
          <p:cNvSpPr txBox="1"/>
          <p:nvPr/>
        </p:nvSpPr>
        <p:spPr>
          <a:xfrm>
            <a:off x="1419410" y="3134496"/>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201520" y="2796576"/>
            <a:ext cx="15082036" cy="6354304"/>
          </a:xfrm>
          <a:prstGeom prst="rect">
            <a:avLst/>
          </a:prstGeom>
        </p:spPr>
        <p:txBody>
          <a:bodyPr wrap="square" lIns="0" tIns="0" rIns="0" bIns="0" rtlCol="0" anchor="t">
            <a:spAutoFit/>
          </a:bodyPr>
          <a:lstStyle/>
          <a:p>
            <a:pPr marL="342900" indent="-342900" algn="just">
              <a:buFont typeface="Arial"/>
              <a:buChar char="•"/>
            </a:pPr>
            <a:r>
              <a:rPr lang="en-US" sz="2300" dirty="0">
                <a:solidFill>
                  <a:schemeClr val="bg1"/>
                </a:solidFill>
                <a:latin typeface="Times New Roman"/>
                <a:cs typeface="Calibri"/>
              </a:rPr>
              <a:t>You are tasked with creating a simple banking application. Implement a Python class called </a:t>
            </a:r>
            <a:r>
              <a:rPr lang="en-US" sz="2300" dirty="0" err="1">
                <a:solidFill>
                  <a:schemeClr val="bg1"/>
                </a:solidFill>
                <a:latin typeface="Times New Roman"/>
                <a:cs typeface="Calibri"/>
              </a:rPr>
              <a:t>BankAccount</a:t>
            </a:r>
            <a:r>
              <a:rPr lang="en-US" sz="2300" dirty="0">
                <a:solidFill>
                  <a:schemeClr val="bg1"/>
                </a:solidFill>
                <a:latin typeface="Times New Roman"/>
                <a:cs typeface="Calibri"/>
              </a:rPr>
              <a:t> that represents a bank account. The </a:t>
            </a:r>
            <a:r>
              <a:rPr lang="en-US" sz="2300" dirty="0" err="1">
                <a:solidFill>
                  <a:schemeClr val="bg1"/>
                </a:solidFill>
                <a:latin typeface="Times New Roman"/>
                <a:cs typeface="Calibri"/>
              </a:rPr>
              <a:t>BankAccount</a:t>
            </a:r>
            <a:r>
              <a:rPr lang="en-US" sz="2300" dirty="0">
                <a:solidFill>
                  <a:schemeClr val="bg1"/>
                </a:solidFill>
                <a:latin typeface="Times New Roman"/>
                <a:cs typeface="Calibri"/>
              </a:rPr>
              <a:t> class should have the following attributes and methods:</a:t>
            </a:r>
          </a:p>
          <a:p>
            <a:pPr marL="342900" indent="-342900" algn="just">
              <a:buFont typeface="Arial"/>
              <a:buChar char="•"/>
            </a:pPr>
            <a:r>
              <a:rPr lang="en-US" sz="2300" dirty="0">
                <a:solidFill>
                  <a:schemeClr val="bg1"/>
                </a:solidFill>
                <a:latin typeface="Times New Roman"/>
                <a:cs typeface="Calibri"/>
              </a:rPr>
              <a:t> Attributes:</a:t>
            </a:r>
          </a:p>
          <a:p>
            <a:pPr marL="342900" indent="-342900" algn="just">
              <a:buFont typeface="Arial"/>
              <a:buChar char="•"/>
            </a:pPr>
            <a:r>
              <a:rPr lang="en-US" sz="2300" dirty="0">
                <a:solidFill>
                  <a:schemeClr val="bg1"/>
                </a:solidFill>
                <a:latin typeface="Times New Roman"/>
                <a:cs typeface="Calibri"/>
              </a:rPr>
              <a:t> </a:t>
            </a:r>
            <a:r>
              <a:rPr lang="en-US" sz="2300" dirty="0" err="1">
                <a:solidFill>
                  <a:schemeClr val="bg1"/>
                </a:solidFill>
                <a:latin typeface="Times New Roman"/>
                <a:cs typeface="Calibri"/>
              </a:rPr>
              <a:t>account_number</a:t>
            </a:r>
            <a:r>
              <a:rPr lang="en-US" sz="2300" dirty="0">
                <a:solidFill>
                  <a:schemeClr val="bg1"/>
                </a:solidFill>
                <a:latin typeface="Times New Roman"/>
                <a:cs typeface="Calibri"/>
              </a:rPr>
              <a:t> (integer): A unique identifier for the bank account.</a:t>
            </a:r>
          </a:p>
          <a:p>
            <a:pPr marL="342900" indent="-342900" algn="just">
              <a:buFont typeface="Arial"/>
              <a:buChar char="•"/>
            </a:pPr>
            <a:r>
              <a:rPr lang="en-US" sz="2300" dirty="0">
                <a:solidFill>
                  <a:schemeClr val="bg1"/>
                </a:solidFill>
                <a:latin typeface="Times New Roman"/>
                <a:cs typeface="Calibri"/>
              </a:rPr>
              <a:t> balance (float): The current balance in the account.</a:t>
            </a:r>
          </a:p>
          <a:p>
            <a:pPr marL="342900" indent="-342900" algn="just">
              <a:buFont typeface="Arial"/>
              <a:buChar char="•"/>
            </a:pPr>
            <a:r>
              <a:rPr lang="en-US" sz="2300" dirty="0">
                <a:solidFill>
                  <a:schemeClr val="bg1"/>
                </a:solidFill>
                <a:latin typeface="Times New Roman"/>
                <a:cs typeface="Calibri"/>
              </a:rPr>
              <a:t> Methods:</a:t>
            </a:r>
          </a:p>
          <a:p>
            <a:pPr marL="342900" indent="-342900" algn="just">
              <a:buFont typeface="Arial"/>
              <a:buChar char="•"/>
            </a:pPr>
            <a:r>
              <a:rPr lang="en-US" sz="2300" dirty="0">
                <a:solidFill>
                  <a:schemeClr val="bg1"/>
                </a:solidFill>
                <a:latin typeface="Times New Roman"/>
                <a:cs typeface="Calibri"/>
              </a:rPr>
              <a:t> __</a:t>
            </a:r>
            <a:r>
              <a:rPr lang="en-US" sz="2300" dirty="0" err="1">
                <a:solidFill>
                  <a:schemeClr val="bg1"/>
                </a:solidFill>
                <a:latin typeface="Times New Roman"/>
                <a:cs typeface="Calibri"/>
              </a:rPr>
              <a:t>init</a:t>
            </a:r>
            <a:r>
              <a:rPr lang="en-US" sz="2300" dirty="0">
                <a:solidFill>
                  <a:schemeClr val="bg1"/>
                </a:solidFill>
                <a:latin typeface="Times New Roman"/>
                <a:cs typeface="Calibri"/>
              </a:rPr>
              <a:t>__(self, </a:t>
            </a:r>
            <a:r>
              <a:rPr lang="en-US" sz="2300" dirty="0" err="1">
                <a:solidFill>
                  <a:schemeClr val="bg1"/>
                </a:solidFill>
                <a:latin typeface="Times New Roman"/>
                <a:cs typeface="Calibri"/>
              </a:rPr>
              <a:t>account_number</a:t>
            </a:r>
            <a:r>
              <a:rPr lang="en-US" sz="2300" dirty="0">
                <a:solidFill>
                  <a:schemeClr val="bg1"/>
                </a:solidFill>
                <a:latin typeface="Times New Roman"/>
                <a:cs typeface="Calibri"/>
              </a:rPr>
              <a:t>): Initializes a new bank account with the given account number and a balance of 0.</a:t>
            </a:r>
          </a:p>
          <a:p>
            <a:pPr marL="342900" indent="-342900" algn="just">
              <a:buFont typeface="Arial"/>
              <a:buChar char="•"/>
            </a:pPr>
            <a:r>
              <a:rPr lang="en-US" sz="2300" dirty="0">
                <a:solidFill>
                  <a:schemeClr val="bg1"/>
                </a:solidFill>
                <a:latin typeface="Times New Roman"/>
                <a:cs typeface="Calibri"/>
              </a:rPr>
              <a:t> deposit(self, amount): Deposits the specified amount into the account and updates the balance accordingly.</a:t>
            </a:r>
          </a:p>
          <a:p>
            <a:pPr marL="342900" indent="-342900" algn="just">
              <a:buFont typeface="Arial"/>
              <a:buChar char="•"/>
            </a:pPr>
            <a:r>
              <a:rPr lang="en-US" sz="2300" dirty="0">
                <a:solidFill>
                  <a:schemeClr val="bg1"/>
                </a:solidFill>
                <a:latin typeface="Times New Roman"/>
                <a:cs typeface="Calibri"/>
              </a:rPr>
              <a:t> Withdraw(self, amount): Withdraws the specified amount from the account, if the account has sufficient funds, and updates the balance accordingly.</a:t>
            </a:r>
          </a:p>
          <a:p>
            <a:pPr marL="342900" indent="-342900" algn="just">
              <a:buFont typeface="Arial"/>
              <a:buChar char="•"/>
            </a:pPr>
            <a:r>
              <a:rPr lang="en-US" sz="2300" dirty="0">
                <a:solidFill>
                  <a:schemeClr val="bg1"/>
                </a:solidFill>
                <a:latin typeface="Times New Roman"/>
                <a:cs typeface="Calibri"/>
              </a:rPr>
              <a:t> </a:t>
            </a:r>
            <a:r>
              <a:rPr lang="en-US" sz="2300" dirty="0" err="1">
                <a:solidFill>
                  <a:schemeClr val="bg1"/>
                </a:solidFill>
                <a:latin typeface="Times New Roman"/>
                <a:cs typeface="Calibri"/>
              </a:rPr>
              <a:t>get_balance</a:t>
            </a:r>
            <a:r>
              <a:rPr lang="en-US" sz="2300" dirty="0">
                <a:solidFill>
                  <a:schemeClr val="bg1"/>
                </a:solidFill>
                <a:latin typeface="Times New Roman"/>
                <a:cs typeface="Calibri"/>
              </a:rPr>
              <a:t>(self): Returns the current balance in the account.</a:t>
            </a:r>
          </a:p>
          <a:p>
            <a:pPr marL="342900" indent="-342900" algn="just">
              <a:buFont typeface="Arial"/>
              <a:buChar char="•"/>
            </a:pPr>
            <a:r>
              <a:rPr lang="en-US" sz="2300" dirty="0">
                <a:solidFill>
                  <a:schemeClr val="bg1"/>
                </a:solidFill>
                <a:latin typeface="Times New Roman"/>
                <a:cs typeface="Calibri"/>
              </a:rPr>
              <a:t> Write the </a:t>
            </a:r>
            <a:r>
              <a:rPr lang="en-US" sz="2300" dirty="0" err="1">
                <a:solidFill>
                  <a:schemeClr val="bg1"/>
                </a:solidFill>
                <a:latin typeface="Times New Roman"/>
                <a:cs typeface="Calibri"/>
              </a:rPr>
              <a:t>BankAccount</a:t>
            </a:r>
            <a:r>
              <a:rPr lang="en-US" sz="2300" dirty="0">
                <a:solidFill>
                  <a:schemeClr val="bg1"/>
                </a:solidFill>
                <a:latin typeface="Times New Roman"/>
                <a:cs typeface="Calibri"/>
              </a:rPr>
              <a:t> class implementation and provide a sample code snippet that demonstrates the usage of the class by creating instances of </a:t>
            </a:r>
            <a:r>
              <a:rPr lang="en-US" sz="2300" dirty="0" err="1">
                <a:solidFill>
                  <a:schemeClr val="bg1"/>
                </a:solidFill>
                <a:latin typeface="Times New Roman"/>
                <a:cs typeface="Calibri"/>
              </a:rPr>
              <a:t>BankAccount</a:t>
            </a:r>
            <a:r>
              <a:rPr lang="en-US" sz="2300" dirty="0">
                <a:solidFill>
                  <a:schemeClr val="bg1"/>
                </a:solidFill>
                <a:latin typeface="Times New Roman"/>
                <a:cs typeface="Calibri"/>
              </a:rPr>
              <a:t> and performing various operations on them.</a:t>
            </a:r>
          </a:p>
          <a:p>
            <a:pPr marL="285750" indent="-285750" algn="just">
              <a:buFont typeface="Arial"/>
              <a:buChar char="•"/>
            </a:pPr>
            <a:br>
              <a:rPr lang="en-US" dirty="0"/>
            </a:br>
            <a:endParaRPr lang="en-US" sz="2300" dirty="0">
              <a:solidFill>
                <a:schemeClr val="bg1"/>
              </a:solidFill>
              <a:latin typeface="Times New Roman"/>
              <a:cs typeface="Calibri"/>
            </a:endParaRPr>
          </a:p>
          <a:p>
            <a:pPr marL="342900" indent="-342900" algn="just">
              <a:buFont typeface="Arial"/>
              <a:buChar char="•"/>
            </a:pPr>
            <a:r>
              <a:rPr lang="en-US" sz="2300" dirty="0">
                <a:solidFill>
                  <a:schemeClr val="bg1"/>
                </a:solidFill>
                <a:latin typeface="Times New Roman"/>
                <a:cs typeface="Calibri"/>
              </a:rPr>
              <a:t> Feel free to add any additional helper methods or attributes to enhance the functionality of the </a:t>
            </a:r>
            <a:r>
              <a:rPr lang="en-US" sz="2300" dirty="0" err="1">
                <a:solidFill>
                  <a:schemeClr val="bg1"/>
                </a:solidFill>
                <a:latin typeface="Times New Roman"/>
                <a:cs typeface="Calibri"/>
              </a:rPr>
              <a:t>BankAccount</a:t>
            </a:r>
            <a:r>
              <a:rPr lang="en-US" sz="2300" dirty="0">
                <a:solidFill>
                  <a:schemeClr val="bg1"/>
                </a:solidFill>
                <a:latin typeface="Times New Roman"/>
                <a:cs typeface="Calibri"/>
              </a:rPr>
              <a:t> class if you wish.</a:t>
            </a:r>
          </a:p>
          <a:p>
            <a:pPr marL="342900" indent="-342900" algn="just">
              <a:lnSpc>
                <a:spcPct val="130000"/>
              </a:lnSpc>
              <a:buFont typeface="Arial"/>
              <a:buChar char="•"/>
            </a:pPr>
            <a:endParaRPr lang="en-US" sz="2300" dirty="0">
              <a:solidFill>
                <a:schemeClr val="bg1"/>
              </a:solidFill>
              <a:latin typeface="Times New Roman"/>
              <a:cs typeface="Calibri"/>
            </a:endParaRP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293849" y="3426491"/>
            <a:ext cx="17237202" cy="580720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085588" y="2168877"/>
            <a:ext cx="16654919" cy="6260089"/>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81911"/>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22734" y="240339"/>
            <a:ext cx="3630605" cy="369204"/>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USECASE-I</a:t>
            </a:r>
          </a:p>
        </p:txBody>
      </p:sp>
      <p:sp>
        <p:nvSpPr>
          <p:cNvPr id="21" name="AutoShape 21"/>
          <p:cNvSpPr/>
          <p:nvPr/>
        </p:nvSpPr>
        <p:spPr>
          <a:xfrm rot="21586812">
            <a:off x="4704480" y="418177"/>
            <a:ext cx="9931156" cy="0"/>
          </a:xfrm>
          <a:prstGeom prst="line">
            <a:avLst/>
          </a:prstGeom>
          <a:ln w="19050" cap="flat">
            <a:solidFill>
              <a:srgbClr val="FFFFFF"/>
            </a:solidFill>
            <a:prstDash val="solid"/>
            <a:headEnd type="none" w="sm" len="sm"/>
            <a:tailEnd type="none" w="sm" len="sm"/>
          </a:ln>
        </p:spPr>
      </p:sp>
      <p:sp>
        <p:nvSpPr>
          <p:cNvPr id="22" name="Freeform 22"/>
          <p:cNvSpPr/>
          <p:nvPr/>
        </p:nvSpPr>
        <p:spPr>
          <a:xfrm>
            <a:off x="476393" y="598561"/>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extLst>
      <p:ext uri="{BB962C8B-B14F-4D97-AF65-F5344CB8AC3E}">
        <p14:creationId xmlns:p14="http://schemas.microsoft.com/office/powerpoint/2010/main" val="42724942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852963" y="1597661"/>
            <a:ext cx="8635364" cy="1239698"/>
          </a:xfrm>
          <a:prstGeom prst="rect">
            <a:avLst/>
          </a:prstGeom>
        </p:spPr>
        <p:txBody>
          <a:bodyPr wrap="square" lIns="0" tIns="0" rIns="0" bIns="0" rtlCol="0" anchor="t">
            <a:spAutoFit/>
          </a:bodyPr>
          <a:lstStyle/>
          <a:p>
            <a:pPr marL="685800" indent="-685800" algn="ctr">
              <a:lnSpc>
                <a:spcPts val="11214"/>
              </a:lnSpc>
              <a:buFont typeface="Wingdings"/>
              <a:buChar char="q"/>
            </a:pPr>
            <a:r>
              <a:rPr lang="en-US" sz="4800" spc="-305" dirty="0">
                <a:solidFill>
                  <a:srgbClr val="FFC000"/>
                </a:solidFill>
                <a:ea typeface="+mn-lt"/>
                <a:cs typeface="+mn-lt"/>
              </a:rPr>
              <a:t>Need for bank management system</a:t>
            </a:r>
            <a:endParaRPr lang="en-US" sz="4800">
              <a:solidFill>
                <a:srgbClr val="FFC000"/>
              </a:solidFill>
              <a:cs typeface="Calibri"/>
            </a:endParaRP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469630" y="3434441"/>
            <a:ext cx="14728800" cy="3925562"/>
          </a:xfrm>
          <a:prstGeom prst="rect">
            <a:avLst/>
          </a:prstGeom>
        </p:spPr>
        <p:txBody>
          <a:bodyPr wrap="square" lIns="0" tIns="0" rIns="0" bIns="0" rtlCol="0" anchor="t">
            <a:spAutoFit/>
          </a:bodyPr>
          <a:lstStyle/>
          <a:p>
            <a:pPr marL="342900" indent="-342900" algn="just">
              <a:lnSpc>
                <a:spcPct val="130000"/>
              </a:lnSpc>
              <a:buFont typeface="Arial"/>
              <a:buChar char="•"/>
            </a:pPr>
            <a:r>
              <a:rPr lang="en-US" sz="2200" b="1" dirty="0">
                <a:solidFill>
                  <a:schemeClr val="bg1">
                    <a:lumMod val="95000"/>
                  </a:schemeClr>
                </a:solidFill>
                <a:ea typeface="+mn-lt"/>
                <a:cs typeface="+mn-lt"/>
              </a:rPr>
              <a:t>Efficient account management:</a:t>
            </a:r>
            <a:r>
              <a:rPr lang="en-US" sz="2200" dirty="0">
                <a:solidFill>
                  <a:schemeClr val="bg1">
                    <a:lumMod val="95000"/>
                  </a:schemeClr>
                </a:solidFill>
                <a:ea typeface="+mn-lt"/>
                <a:cs typeface="+mn-lt"/>
              </a:rPr>
              <a:t> A bank deals with a large number of customer accounts. A management system allows banks to create and maintain customer accounts, update customer information, track account activities, and generate statements</a:t>
            </a:r>
            <a:r>
              <a:rPr lang="en-US" sz="2200" b="1" dirty="0">
                <a:solidFill>
                  <a:schemeClr val="bg1">
                    <a:lumMod val="95000"/>
                  </a:schemeClr>
                </a:solidFill>
                <a:ea typeface="+mn-lt"/>
                <a:cs typeface="+mn-lt"/>
              </a:rPr>
              <a:t>.</a:t>
            </a:r>
            <a:endParaRPr lang="en-US" sz="2200" b="1">
              <a:solidFill>
                <a:schemeClr val="bg1">
                  <a:lumMod val="95000"/>
                </a:schemeClr>
              </a:solidFill>
              <a:ea typeface="+mn-lt"/>
              <a:cs typeface="+mn-lt"/>
            </a:endParaRPr>
          </a:p>
          <a:p>
            <a:pPr marL="342900" indent="-342900" algn="just">
              <a:lnSpc>
                <a:spcPct val="130000"/>
              </a:lnSpc>
              <a:buFont typeface="Arial"/>
              <a:buChar char="•"/>
            </a:pPr>
            <a:r>
              <a:rPr lang="en-US" sz="2200" b="1" dirty="0">
                <a:solidFill>
                  <a:schemeClr val="bg1">
                    <a:lumMod val="95000"/>
                  </a:schemeClr>
                </a:solidFill>
                <a:ea typeface="+mn-lt"/>
                <a:cs typeface="+mn-lt"/>
              </a:rPr>
              <a:t>Transaction processing</a:t>
            </a:r>
            <a:r>
              <a:rPr lang="en-US" sz="2200" dirty="0">
                <a:solidFill>
                  <a:schemeClr val="bg1">
                    <a:lumMod val="95000"/>
                  </a:schemeClr>
                </a:solidFill>
                <a:ea typeface="+mn-lt"/>
                <a:cs typeface="+mn-lt"/>
              </a:rPr>
              <a:t>:: A management system automates and streamlines these transactions, improving efficiency, reducing processing time, and minimizing errors.</a:t>
            </a:r>
            <a:endParaRPr lang="en-US" sz="2200" dirty="0">
              <a:solidFill>
                <a:schemeClr val="bg1">
                  <a:lumMod val="95000"/>
                </a:schemeClr>
              </a:solidFill>
              <a:cs typeface="Calibri"/>
            </a:endParaRPr>
          </a:p>
          <a:p>
            <a:pPr marL="342900" indent="-342900" algn="just">
              <a:lnSpc>
                <a:spcPct val="130000"/>
              </a:lnSpc>
              <a:buFont typeface="Arial"/>
              <a:buChar char="•"/>
            </a:pPr>
            <a:r>
              <a:rPr lang="en-US" sz="2200" dirty="0">
                <a:solidFill>
                  <a:schemeClr val="bg1">
                    <a:lumMod val="95000"/>
                  </a:schemeClr>
                </a:solidFill>
                <a:ea typeface="+mn-lt"/>
                <a:cs typeface="+mn-lt"/>
              </a:rPr>
              <a:t>Customer service </a:t>
            </a:r>
            <a:r>
              <a:rPr lang="en-US" sz="2200" err="1">
                <a:solidFill>
                  <a:schemeClr val="bg1">
                    <a:lumMod val="95000"/>
                  </a:schemeClr>
                </a:solidFill>
                <a:ea typeface="+mn-lt"/>
                <a:cs typeface="+mn-lt"/>
              </a:rPr>
              <a:t>enhancement:It</a:t>
            </a:r>
            <a:r>
              <a:rPr lang="en-US" sz="2200" dirty="0">
                <a:solidFill>
                  <a:schemeClr val="bg1">
                    <a:lumMod val="95000"/>
                  </a:schemeClr>
                </a:solidFill>
                <a:ea typeface="+mn-lt"/>
                <a:cs typeface="+mn-lt"/>
              </a:rPr>
              <a:t> allows customer inquiries, complaint handling, and support requests to be efficiently managed and tracked.</a:t>
            </a:r>
            <a:endParaRPr lang="en-US" dirty="0">
              <a:solidFill>
                <a:schemeClr val="bg1">
                  <a:lumMod val="95000"/>
                </a:schemeClr>
              </a:solidFill>
              <a:cs typeface="Calibri"/>
            </a:endParaRPr>
          </a:p>
          <a:p>
            <a:pPr marL="342900" indent="-342900" algn="just">
              <a:lnSpc>
                <a:spcPct val="130000"/>
              </a:lnSpc>
              <a:buFont typeface="Arial"/>
              <a:buChar char="•"/>
            </a:pPr>
            <a:r>
              <a:rPr lang="en-US" sz="2200" dirty="0">
                <a:solidFill>
                  <a:schemeClr val="bg1">
                    <a:lumMod val="95000"/>
                  </a:schemeClr>
                </a:solidFill>
                <a:ea typeface="+mn-lt"/>
                <a:cs typeface="+mn-lt"/>
              </a:rPr>
              <a:t>Security and </a:t>
            </a:r>
            <a:r>
              <a:rPr lang="en-US" sz="2200" err="1">
                <a:solidFill>
                  <a:schemeClr val="bg1">
                    <a:lumMod val="95000"/>
                  </a:schemeClr>
                </a:solidFill>
                <a:ea typeface="+mn-lt"/>
                <a:cs typeface="+mn-lt"/>
              </a:rPr>
              <a:t>compliance:A</a:t>
            </a:r>
            <a:r>
              <a:rPr lang="en-US" sz="2200" dirty="0">
                <a:solidFill>
                  <a:schemeClr val="bg1">
                    <a:lumMod val="95000"/>
                  </a:schemeClr>
                </a:solidFill>
                <a:ea typeface="+mn-lt"/>
                <a:cs typeface="+mn-lt"/>
              </a:rPr>
              <a:t> management system incorporates robust security measures, including data encryption, access controls, and fraud detection mechanisms, to protect customer data and ensure compliance with regulatory requirements. </a:t>
            </a:r>
          </a:p>
          <a:p>
            <a:pPr marL="342900" indent="-342900" algn="just">
              <a:lnSpc>
                <a:spcPct val="130000"/>
              </a:lnSpc>
              <a:buFont typeface="Arial"/>
              <a:buChar char="•"/>
            </a:pPr>
            <a:r>
              <a:rPr lang="en-US" sz="2200" dirty="0">
                <a:solidFill>
                  <a:schemeClr val="bg1">
                    <a:lumMod val="95000"/>
                  </a:schemeClr>
                </a:solidFill>
                <a:ea typeface="+mn-lt"/>
                <a:cs typeface="+mn-lt"/>
              </a:rPr>
              <a:t>Reporting and </a:t>
            </a:r>
            <a:r>
              <a:rPr lang="en-US" sz="2200" err="1">
                <a:solidFill>
                  <a:schemeClr val="bg1">
                    <a:lumMod val="95000"/>
                  </a:schemeClr>
                </a:solidFill>
                <a:ea typeface="+mn-lt"/>
                <a:cs typeface="+mn-lt"/>
              </a:rPr>
              <a:t>analytics:It</a:t>
            </a:r>
            <a:r>
              <a:rPr lang="en-US" sz="2200" dirty="0">
                <a:solidFill>
                  <a:schemeClr val="bg1">
                    <a:lumMod val="95000"/>
                  </a:schemeClr>
                </a:solidFill>
                <a:ea typeface="+mn-lt"/>
                <a:cs typeface="+mn-lt"/>
              </a:rPr>
              <a:t> allows banks to monitor performance, track key metrics, and make data-driven decisions.</a:t>
            </a: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2024284" y="3012274"/>
            <a:ext cx="6135156" cy="5307465"/>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2600788" y="3017391"/>
            <a:ext cx="14980577" cy="5313044"/>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9288059" y="4299300"/>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01168" y="1016716"/>
            <a:ext cx="3630605" cy="369204"/>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UseCase-1</a:t>
            </a:r>
            <a:endParaRPr lang="en-US" dirty="0"/>
          </a:p>
        </p:txBody>
      </p:sp>
      <p:sp>
        <p:nvSpPr>
          <p:cNvPr id="21" name="AutoShape 21"/>
          <p:cNvSpPr/>
          <p:nvPr/>
        </p:nvSpPr>
        <p:spPr>
          <a:xfrm rot="21586812">
            <a:off x="4448470" y="1263472"/>
            <a:ext cx="12532466" cy="19705"/>
          </a:xfrm>
          <a:prstGeom prst="line">
            <a:avLst/>
          </a:prstGeom>
          <a:ln w="19050" cap="flat">
            <a:solidFill>
              <a:srgbClr val="FFFFFF"/>
            </a:solidFill>
            <a:prstDash val="solid"/>
            <a:headEnd type="none" w="sm" len="sm"/>
            <a:tailEnd type="none" w="sm" len="sm"/>
          </a:ln>
        </p:spPr>
      </p:sp>
      <p:sp>
        <p:nvSpPr>
          <p:cNvPr id="22" name="Freeform 22"/>
          <p:cNvSpPr/>
          <p:nvPr/>
        </p:nvSpPr>
        <p:spPr>
          <a:xfrm>
            <a:off x="228012" y="1824107"/>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extLst>
      <p:ext uri="{BB962C8B-B14F-4D97-AF65-F5344CB8AC3E}">
        <p14:creationId xmlns:p14="http://schemas.microsoft.com/office/powerpoint/2010/main" val="34698923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852963" y="1597661"/>
            <a:ext cx="8635364" cy="1263423"/>
          </a:xfrm>
          <a:prstGeom prst="rect">
            <a:avLst/>
          </a:prstGeom>
        </p:spPr>
        <p:txBody>
          <a:bodyPr wrap="square" lIns="0" tIns="0" rIns="0" bIns="0" rtlCol="0" anchor="t">
            <a:spAutoFit/>
          </a:bodyPr>
          <a:lstStyle/>
          <a:p>
            <a:pPr marL="685800" indent="-685800" algn="ctr">
              <a:lnSpc>
                <a:spcPts val="11214"/>
              </a:lnSpc>
              <a:buFont typeface="Wingdings"/>
              <a:buChar char="q"/>
            </a:pPr>
            <a:r>
              <a:rPr lang="en-US" sz="5500" spc="-305" dirty="0">
                <a:solidFill>
                  <a:srgbClr val="FFC000"/>
                </a:solidFill>
                <a:ea typeface="+mn-lt"/>
                <a:cs typeface="+mn-lt"/>
              </a:rPr>
              <a:t>AI Implementation</a:t>
            </a:r>
            <a:endParaRPr lang="en-US" sz="5500" dirty="0">
              <a:solidFill>
                <a:srgbClr val="FFC000"/>
              </a:solidFill>
              <a:cs typeface="Calibri"/>
            </a:endParaRP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297101" y="3218780"/>
            <a:ext cx="16410950" cy="6452664"/>
          </a:xfrm>
          <a:prstGeom prst="rect">
            <a:avLst/>
          </a:prstGeom>
        </p:spPr>
        <p:txBody>
          <a:bodyPr wrap="square" lIns="0" tIns="0" rIns="0" bIns="0" rtlCol="0" anchor="t">
            <a:spAutoFit/>
          </a:bodyPr>
          <a:lstStyle/>
          <a:p>
            <a:pPr marL="342900" indent="-342900" algn="just">
              <a:lnSpc>
                <a:spcPct val="130000"/>
              </a:lnSpc>
              <a:buFont typeface="Arial"/>
              <a:buChar char="•"/>
            </a:pPr>
            <a:r>
              <a:rPr lang="en-US" dirty="0">
                <a:solidFill>
                  <a:schemeClr val="bg1">
                    <a:lumMod val="95000"/>
                  </a:schemeClr>
                </a:solidFill>
                <a:ea typeface="+mn-lt"/>
                <a:cs typeface="+mn-lt"/>
              </a:rPr>
              <a:t>AI, or Artificial Intelligence, refers to the development and implementation of computer systems that can perform tasks that would typically require human intelligence. AI aims to create intelligent machines that can simulate human cognitive abilities such as </a:t>
            </a:r>
            <a:r>
              <a:rPr lang="en-US" dirty="0" err="1">
                <a:solidFill>
                  <a:schemeClr val="bg1">
                    <a:lumMod val="95000"/>
                  </a:schemeClr>
                </a:solidFill>
                <a:ea typeface="+mn-lt"/>
                <a:cs typeface="+mn-lt"/>
              </a:rPr>
              <a:t>problemsolving</a:t>
            </a:r>
            <a:r>
              <a:rPr lang="en-US" dirty="0">
                <a:solidFill>
                  <a:schemeClr val="bg1">
                    <a:lumMod val="95000"/>
                  </a:schemeClr>
                </a:solidFill>
                <a:ea typeface="+mn-lt"/>
                <a:cs typeface="+mn-lt"/>
              </a:rPr>
              <a:t>, learning, reasoning, perception, and decision-making. </a:t>
            </a:r>
          </a:p>
          <a:p>
            <a:pPr marL="342900" indent="-342900" algn="just">
              <a:lnSpc>
                <a:spcPct val="130000"/>
              </a:lnSpc>
              <a:buFont typeface="Arial"/>
              <a:buChar char="•"/>
            </a:pPr>
            <a:r>
              <a:rPr lang="en-US" dirty="0">
                <a:solidFill>
                  <a:schemeClr val="bg1">
                    <a:lumMod val="95000"/>
                  </a:schemeClr>
                </a:solidFill>
                <a:ea typeface="+mn-lt"/>
                <a:cs typeface="+mn-lt"/>
              </a:rPr>
              <a:t>This program demonstrates user interaction through a simple banking system. Here's how the user interacts with the program: </a:t>
            </a:r>
          </a:p>
          <a:p>
            <a:pPr marL="342900" indent="-342900" algn="just">
              <a:lnSpc>
                <a:spcPct val="130000"/>
              </a:lnSpc>
              <a:buFont typeface="Arial"/>
              <a:buChar char="•"/>
            </a:pPr>
            <a:r>
              <a:rPr lang="en-US" dirty="0">
                <a:solidFill>
                  <a:schemeClr val="bg1">
                    <a:lumMod val="95000"/>
                  </a:schemeClr>
                </a:solidFill>
                <a:ea typeface="+mn-lt"/>
                <a:cs typeface="+mn-lt"/>
              </a:rPr>
              <a:t>The user is prompted to enter the number of bank accounts to create. </a:t>
            </a:r>
          </a:p>
          <a:p>
            <a:pPr marL="342900" indent="-342900" algn="just">
              <a:lnSpc>
                <a:spcPct val="130000"/>
              </a:lnSpc>
              <a:buFont typeface="Arial"/>
              <a:buChar char="•"/>
            </a:pPr>
            <a:r>
              <a:rPr lang="en-US" dirty="0">
                <a:solidFill>
                  <a:schemeClr val="bg1">
                    <a:lumMod val="95000"/>
                  </a:schemeClr>
                </a:solidFill>
                <a:ea typeface="+mn-lt"/>
                <a:cs typeface="+mn-lt"/>
              </a:rPr>
              <a:t> For each account, a random account number is generated, and an account object is created.</a:t>
            </a:r>
          </a:p>
          <a:p>
            <a:pPr marL="342900" indent="-342900" algn="just">
              <a:lnSpc>
                <a:spcPct val="130000"/>
              </a:lnSpc>
              <a:buFont typeface="Arial"/>
              <a:buChar char="•"/>
            </a:pPr>
            <a:r>
              <a:rPr lang="en-US" dirty="0">
                <a:solidFill>
                  <a:schemeClr val="bg1">
                    <a:lumMod val="95000"/>
                  </a:schemeClr>
                </a:solidFill>
                <a:ea typeface="+mn-lt"/>
                <a:cs typeface="+mn-lt"/>
              </a:rPr>
              <a:t> The program displays the created account number. </a:t>
            </a:r>
          </a:p>
          <a:p>
            <a:pPr marL="342900" indent="-342900" algn="just">
              <a:lnSpc>
                <a:spcPct val="130000"/>
              </a:lnSpc>
              <a:buFont typeface="Arial"/>
              <a:buChar char="•"/>
            </a:pPr>
            <a:r>
              <a:rPr lang="en-US" dirty="0">
                <a:solidFill>
                  <a:schemeClr val="bg1">
                    <a:lumMod val="95000"/>
                  </a:schemeClr>
                </a:solidFill>
                <a:ea typeface="+mn-lt"/>
                <a:cs typeface="+mn-lt"/>
              </a:rPr>
              <a:t> The user is then asked to select a bank account by entering its index.</a:t>
            </a:r>
          </a:p>
          <a:p>
            <a:pPr marL="342900" indent="-342900" algn="just">
              <a:lnSpc>
                <a:spcPct val="130000"/>
              </a:lnSpc>
              <a:buFont typeface="Arial"/>
              <a:buChar char="•"/>
            </a:pPr>
            <a:r>
              <a:rPr lang="en-US" dirty="0">
                <a:solidFill>
                  <a:schemeClr val="bg1">
                    <a:lumMod val="95000"/>
                  </a:schemeClr>
                </a:solidFill>
                <a:ea typeface="+mn-lt"/>
                <a:cs typeface="+mn-lt"/>
              </a:rPr>
              <a:t> If the entered index is invalid, an error message is displayed, and the program breaks. </a:t>
            </a:r>
          </a:p>
          <a:p>
            <a:pPr marL="342900" indent="-342900" algn="just">
              <a:lnSpc>
                <a:spcPct val="130000"/>
              </a:lnSpc>
              <a:buFont typeface="Arial"/>
              <a:buChar char="•"/>
            </a:pPr>
            <a:r>
              <a:rPr lang="en-US" dirty="0">
                <a:solidFill>
                  <a:schemeClr val="bg1">
                    <a:lumMod val="95000"/>
                  </a:schemeClr>
                </a:solidFill>
                <a:ea typeface="+mn-lt"/>
                <a:cs typeface="+mn-lt"/>
              </a:rPr>
              <a:t> If a valid index is entered, the selected account's number and balance are displayed. </a:t>
            </a:r>
            <a:endParaRPr lang="en-US">
              <a:solidFill>
                <a:schemeClr val="bg1">
                  <a:lumMod val="95000"/>
                </a:schemeClr>
              </a:solidFill>
            </a:endParaRPr>
          </a:p>
          <a:p>
            <a:pPr marL="342900" indent="-342900" algn="just">
              <a:lnSpc>
                <a:spcPct val="130000"/>
              </a:lnSpc>
              <a:buFont typeface="Arial"/>
              <a:buChar char="•"/>
            </a:pPr>
            <a:r>
              <a:rPr lang="en-US" dirty="0">
                <a:solidFill>
                  <a:schemeClr val="bg1">
                    <a:lumMod val="95000"/>
                  </a:schemeClr>
                </a:solidFill>
                <a:ea typeface="+mn-lt"/>
                <a:cs typeface="+mn-lt"/>
              </a:rPr>
              <a:t> The program enters a while loop to present a menu of options to the </a:t>
            </a:r>
            <a:r>
              <a:rPr lang="en-US" dirty="0" err="1">
                <a:solidFill>
                  <a:schemeClr val="bg1">
                    <a:lumMod val="95000"/>
                  </a:schemeClr>
                </a:solidFill>
                <a:ea typeface="+mn-lt"/>
                <a:cs typeface="+mn-lt"/>
              </a:rPr>
              <a:t>user:Deposit</a:t>
            </a:r>
            <a:r>
              <a:rPr lang="en-US" dirty="0">
                <a:solidFill>
                  <a:schemeClr val="bg1">
                    <a:lumMod val="95000"/>
                  </a:schemeClr>
                </a:solidFill>
                <a:ea typeface="+mn-lt"/>
                <a:cs typeface="+mn-lt"/>
              </a:rPr>
              <a:t>, Withdraw, Check Balance, or Exit. </a:t>
            </a:r>
          </a:p>
          <a:p>
            <a:pPr marL="342900" indent="-342900" algn="just">
              <a:lnSpc>
                <a:spcPct val="130000"/>
              </a:lnSpc>
              <a:buFont typeface="Arial"/>
              <a:buChar char="•"/>
            </a:pPr>
            <a:r>
              <a:rPr lang="en-US" dirty="0">
                <a:solidFill>
                  <a:schemeClr val="bg1">
                    <a:lumMod val="95000"/>
                  </a:schemeClr>
                </a:solidFill>
                <a:ea typeface="+mn-lt"/>
                <a:cs typeface="+mn-lt"/>
              </a:rPr>
              <a:t> The user is prompted to enter a choice (1-4) based on the menu options. </a:t>
            </a:r>
          </a:p>
          <a:p>
            <a:pPr marL="342900" indent="-342900" algn="just">
              <a:lnSpc>
                <a:spcPct val="130000"/>
              </a:lnSpc>
              <a:buFont typeface="Arial"/>
              <a:buChar char="•"/>
            </a:pPr>
            <a:r>
              <a:rPr lang="en-US" dirty="0">
                <a:solidFill>
                  <a:schemeClr val="bg1">
                    <a:lumMod val="95000"/>
                  </a:schemeClr>
                </a:solidFill>
                <a:ea typeface="+mn-lt"/>
                <a:cs typeface="+mn-lt"/>
              </a:rPr>
              <a:t> Depending on the user's choice, the program performs the corresponding action:  </a:t>
            </a:r>
          </a:p>
          <a:p>
            <a:pPr marL="342900" indent="-342900" algn="just">
              <a:lnSpc>
                <a:spcPct val="130000"/>
              </a:lnSpc>
              <a:buFont typeface="Arial"/>
              <a:buChar char="•"/>
            </a:pPr>
            <a:r>
              <a:rPr lang="en-US" dirty="0">
                <a:solidFill>
                  <a:schemeClr val="bg1">
                    <a:lumMod val="95000"/>
                  </a:schemeClr>
                </a:solidFill>
                <a:ea typeface="+mn-lt"/>
                <a:cs typeface="+mn-lt"/>
              </a:rPr>
              <a:t>If choice 1 is selected, the user is prompted to enter a deposit amount, and the amount is added to the account's balance. </a:t>
            </a:r>
            <a:endParaRPr lang="en-US">
              <a:solidFill>
                <a:schemeClr val="bg1">
                  <a:lumMod val="95000"/>
                </a:schemeClr>
              </a:solidFill>
              <a:ea typeface="+mn-lt"/>
              <a:cs typeface="+mn-lt"/>
            </a:endParaRPr>
          </a:p>
          <a:p>
            <a:pPr marL="342900" indent="-342900" algn="just">
              <a:lnSpc>
                <a:spcPct val="130000"/>
              </a:lnSpc>
              <a:buFont typeface="Arial"/>
              <a:buChar char="•"/>
            </a:pPr>
            <a:r>
              <a:rPr lang="en-US" dirty="0">
                <a:solidFill>
                  <a:schemeClr val="bg1">
                    <a:lumMod val="95000"/>
                  </a:schemeClr>
                </a:solidFill>
                <a:ea typeface="+mn-lt"/>
                <a:cs typeface="+mn-lt"/>
              </a:rPr>
              <a:t> If choice 2 is selected, the user is prompted to enter a withdrawal amount, and the amount is subtracted from the account's balance. 12. If choice 3 is selected, the account's updated balance is displayed. </a:t>
            </a:r>
            <a:endParaRPr lang="en-US">
              <a:solidFill>
                <a:schemeClr val="bg1">
                  <a:lumMod val="95000"/>
                </a:schemeClr>
              </a:solidFill>
              <a:ea typeface="+mn-lt"/>
              <a:cs typeface="+mn-lt"/>
            </a:endParaRPr>
          </a:p>
          <a:p>
            <a:pPr marL="342900" indent="-342900" algn="just">
              <a:lnSpc>
                <a:spcPct val="130000"/>
              </a:lnSpc>
              <a:buFont typeface="Arial"/>
              <a:buChar char="•"/>
            </a:pPr>
            <a:r>
              <a:rPr lang="en-US" dirty="0">
                <a:solidFill>
                  <a:schemeClr val="bg1">
                    <a:lumMod val="95000"/>
                  </a:schemeClr>
                </a:solidFill>
                <a:ea typeface="+mn-lt"/>
                <a:cs typeface="+mn-lt"/>
              </a:rPr>
              <a:t> If choice 4 is selected, the program exits the loop and ends. </a:t>
            </a:r>
            <a:endParaRPr lang="en-US">
              <a:solidFill>
                <a:schemeClr val="bg1">
                  <a:lumMod val="95000"/>
                </a:schemeClr>
              </a:solidFill>
              <a:ea typeface="+mn-lt"/>
              <a:cs typeface="+mn-lt"/>
            </a:endParaRPr>
          </a:p>
          <a:p>
            <a:pPr marL="342900" indent="-342900" algn="just">
              <a:lnSpc>
                <a:spcPct val="130000"/>
              </a:lnSpc>
              <a:buFont typeface="Arial"/>
              <a:buChar char="•"/>
            </a:pPr>
            <a:r>
              <a:rPr lang="en-US" dirty="0">
                <a:solidFill>
                  <a:schemeClr val="bg1">
                    <a:lumMod val="95000"/>
                  </a:schemeClr>
                </a:solidFill>
                <a:ea typeface="+mn-lt"/>
                <a:cs typeface="+mn-lt"/>
              </a:rPr>
              <a:t> If an invalid choice is entered, an error message is displayed.</a:t>
            </a:r>
          </a:p>
          <a:p>
            <a:pPr marL="342900" indent="-342900" algn="just">
              <a:lnSpc>
                <a:spcPct val="130000"/>
              </a:lnSpc>
              <a:buFont typeface="Arial"/>
              <a:buChar char="•"/>
            </a:pPr>
            <a:r>
              <a:rPr lang="en-US" dirty="0">
                <a:solidFill>
                  <a:schemeClr val="bg1">
                    <a:lumMod val="95000"/>
                  </a:schemeClr>
                </a:solidFill>
                <a:ea typeface="+mn-lt"/>
                <a:cs typeface="+mn-lt"/>
              </a:rPr>
              <a:t> The loop continues until the user chooses to exit (choice 4)</a:t>
            </a:r>
            <a:endParaRPr lang="en-US" dirty="0">
              <a:solidFill>
                <a:schemeClr val="bg1">
                  <a:lumMod val="95000"/>
                </a:schemeClr>
              </a:solidFill>
              <a:cs typeface="Calibri"/>
            </a:endParaRP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313926" y="2861312"/>
            <a:ext cx="17780816" cy="5350597"/>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228524" y="4052561"/>
            <a:ext cx="17223445" cy="5313044"/>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9288059" y="4299300"/>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01168" y="1016716"/>
            <a:ext cx="3630605" cy="362792"/>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UseCase-1</a:t>
            </a:r>
          </a:p>
        </p:txBody>
      </p:sp>
      <p:sp>
        <p:nvSpPr>
          <p:cNvPr id="21" name="AutoShape 21"/>
          <p:cNvSpPr/>
          <p:nvPr/>
        </p:nvSpPr>
        <p:spPr>
          <a:xfrm rot="21586812">
            <a:off x="4448470" y="1263472"/>
            <a:ext cx="12532466" cy="19705"/>
          </a:xfrm>
          <a:prstGeom prst="line">
            <a:avLst/>
          </a:prstGeom>
          <a:ln w="19050" cap="flat">
            <a:solidFill>
              <a:srgbClr val="FFFFFF"/>
            </a:solidFill>
            <a:prstDash val="solid"/>
            <a:headEnd type="none" w="sm" len="sm"/>
            <a:tailEnd type="none" w="sm" len="sm"/>
          </a:ln>
        </p:spPr>
      </p:sp>
      <p:sp>
        <p:nvSpPr>
          <p:cNvPr id="22" name="Freeform 22"/>
          <p:cNvSpPr/>
          <p:nvPr/>
        </p:nvSpPr>
        <p:spPr>
          <a:xfrm>
            <a:off x="228012" y="1824107"/>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extLst>
      <p:ext uri="{BB962C8B-B14F-4D97-AF65-F5344CB8AC3E}">
        <p14:creationId xmlns:p14="http://schemas.microsoft.com/office/powerpoint/2010/main" val="4243522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4301079" y="289569"/>
            <a:ext cx="8635364" cy="1273554"/>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5800" spc="-305" dirty="0">
                <a:solidFill>
                  <a:srgbClr val="BA8D04"/>
                </a:solidFill>
                <a:cs typeface="Calibri"/>
              </a:rPr>
              <a:t>Explanation </a:t>
            </a:r>
            <a:endParaRPr lang="en-US" sz="5800" dirty="0">
              <a:solidFill>
                <a:srgbClr val="BA8D04"/>
              </a:solidFill>
              <a:cs typeface="Calibri"/>
            </a:endParaRPr>
          </a:p>
        </p:txBody>
      </p:sp>
      <p:sp>
        <p:nvSpPr>
          <p:cNvPr id="5" name="TextBox 5"/>
          <p:cNvSpPr txBox="1"/>
          <p:nvPr/>
        </p:nvSpPr>
        <p:spPr>
          <a:xfrm>
            <a:off x="1419410" y="3134496"/>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201520" y="2796576"/>
            <a:ext cx="15082036" cy="5755422"/>
          </a:xfrm>
          <a:prstGeom prst="rect">
            <a:avLst/>
          </a:prstGeom>
        </p:spPr>
        <p:txBody>
          <a:bodyPr wrap="square" lIns="0" tIns="0" rIns="0" bIns="0" rtlCol="0" anchor="t">
            <a:spAutoFit/>
          </a:bodyPr>
          <a:lstStyle/>
          <a:p>
            <a:pPr algn="just">
              <a:buFont typeface="Arial"/>
              <a:buChar char="•"/>
            </a:pPr>
            <a:r>
              <a:rPr lang="en-US" sz="2200" dirty="0">
                <a:solidFill>
                  <a:schemeClr val="bg1"/>
                </a:solidFill>
                <a:ea typeface="+mn-lt"/>
                <a:cs typeface="+mn-lt"/>
              </a:rPr>
              <a:t>The code you provided seems to implement a simple bank account management system using the </a:t>
            </a:r>
            <a:r>
              <a:rPr lang="en-US" sz="2200" b="1" dirty="0">
                <a:solidFill>
                  <a:schemeClr val="bg1"/>
                </a:solidFill>
                <a:latin typeface="Consolas"/>
                <a:cs typeface="Calibri"/>
              </a:rPr>
              <a:t>account</a:t>
            </a:r>
            <a:r>
              <a:rPr lang="en-US" sz="2200" dirty="0">
                <a:solidFill>
                  <a:schemeClr val="bg1"/>
                </a:solidFill>
                <a:ea typeface="+mn-lt"/>
                <a:cs typeface="+mn-lt"/>
              </a:rPr>
              <a:t> class. Here's a breakdown of how the code works:</a:t>
            </a:r>
          </a:p>
          <a:p>
            <a:pPr algn="just">
              <a:buFont typeface="Arial"/>
              <a:buChar char="•"/>
            </a:pPr>
            <a:r>
              <a:rPr lang="en-US" sz="2200" dirty="0">
                <a:solidFill>
                  <a:schemeClr val="bg1"/>
                </a:solidFill>
                <a:ea typeface="+mn-lt"/>
                <a:cs typeface="+mn-lt"/>
              </a:rPr>
              <a:t>The </a:t>
            </a:r>
            <a:r>
              <a:rPr lang="en-US" sz="2200" b="1" dirty="0">
                <a:solidFill>
                  <a:schemeClr val="bg1"/>
                </a:solidFill>
                <a:latin typeface="Consolas"/>
                <a:cs typeface="Calibri"/>
              </a:rPr>
              <a:t>account</a:t>
            </a:r>
            <a:r>
              <a:rPr lang="en-US" sz="2200" dirty="0">
                <a:solidFill>
                  <a:schemeClr val="bg1"/>
                </a:solidFill>
                <a:ea typeface="+mn-lt"/>
                <a:cs typeface="+mn-lt"/>
              </a:rPr>
              <a:t> class is defined, which represents a bank account. It has attributes like </a:t>
            </a:r>
            <a:r>
              <a:rPr lang="en-US" sz="2200" b="1" err="1">
                <a:solidFill>
                  <a:schemeClr val="bg1"/>
                </a:solidFill>
                <a:latin typeface="Consolas"/>
                <a:cs typeface="Calibri"/>
              </a:rPr>
              <a:t>account_number</a:t>
            </a:r>
            <a:r>
              <a:rPr lang="en-US" sz="2200" dirty="0">
                <a:solidFill>
                  <a:schemeClr val="bg1"/>
                </a:solidFill>
                <a:ea typeface="+mn-lt"/>
                <a:cs typeface="+mn-lt"/>
              </a:rPr>
              <a:t> and </a:t>
            </a:r>
            <a:r>
              <a:rPr lang="en-US" sz="2200" b="1" dirty="0">
                <a:solidFill>
                  <a:schemeClr val="bg1"/>
                </a:solidFill>
                <a:latin typeface="Consolas"/>
                <a:cs typeface="Calibri"/>
              </a:rPr>
              <a:t>balance</a:t>
            </a:r>
            <a:r>
              <a:rPr lang="en-US" sz="2200" dirty="0">
                <a:solidFill>
                  <a:schemeClr val="bg1"/>
                </a:solidFill>
                <a:ea typeface="+mn-lt"/>
                <a:cs typeface="+mn-lt"/>
              </a:rPr>
              <a:t>, initialized in the constructor (</a:t>
            </a:r>
            <a:r>
              <a:rPr lang="en-US" sz="2200" b="1" dirty="0">
                <a:solidFill>
                  <a:schemeClr val="bg1"/>
                </a:solidFill>
                <a:latin typeface="Consolas"/>
                <a:cs typeface="Calibri"/>
              </a:rPr>
              <a:t>__</a:t>
            </a:r>
            <a:r>
              <a:rPr lang="en-US" sz="2200" b="1" err="1">
                <a:solidFill>
                  <a:schemeClr val="bg1"/>
                </a:solidFill>
                <a:latin typeface="Consolas"/>
                <a:cs typeface="Calibri"/>
              </a:rPr>
              <a:t>init</a:t>
            </a:r>
            <a:r>
              <a:rPr lang="en-US" sz="2200" b="1" dirty="0">
                <a:solidFill>
                  <a:schemeClr val="bg1"/>
                </a:solidFill>
                <a:latin typeface="Consolas"/>
                <a:cs typeface="Calibri"/>
              </a:rPr>
              <a:t>__</a:t>
            </a:r>
            <a:r>
              <a:rPr lang="en-US" sz="2200" dirty="0">
                <a:solidFill>
                  <a:schemeClr val="bg1"/>
                </a:solidFill>
                <a:ea typeface="+mn-lt"/>
                <a:cs typeface="+mn-lt"/>
              </a:rPr>
              <a:t> method).</a:t>
            </a:r>
            <a:endParaRPr lang="en-US" sz="2200">
              <a:solidFill>
                <a:schemeClr val="bg1"/>
              </a:solidFill>
              <a:cs typeface="Calibri"/>
            </a:endParaRPr>
          </a:p>
          <a:p>
            <a:pPr algn="just">
              <a:buFont typeface="Arial"/>
              <a:buChar char="•"/>
            </a:pPr>
            <a:r>
              <a:rPr lang="en-US" sz="2200" dirty="0">
                <a:solidFill>
                  <a:schemeClr val="bg1"/>
                </a:solidFill>
                <a:ea typeface="+mn-lt"/>
                <a:cs typeface="+mn-lt"/>
              </a:rPr>
              <a:t>The </a:t>
            </a:r>
            <a:r>
              <a:rPr lang="en-US" sz="2200" b="1" err="1">
                <a:solidFill>
                  <a:schemeClr val="bg1"/>
                </a:solidFill>
                <a:latin typeface="Consolas"/>
                <a:cs typeface="Calibri"/>
              </a:rPr>
              <a:t>deposite</a:t>
            </a:r>
            <a:r>
              <a:rPr lang="en-US" sz="2200" dirty="0">
                <a:solidFill>
                  <a:schemeClr val="bg1"/>
                </a:solidFill>
                <a:ea typeface="+mn-lt"/>
                <a:cs typeface="+mn-lt"/>
              </a:rPr>
              <a:t> method allows depositing an amount into the account. It checks if the amount is valid and updates the account balance accordingly.</a:t>
            </a:r>
          </a:p>
          <a:p>
            <a:pPr algn="just">
              <a:buFont typeface="Arial"/>
              <a:buChar char="•"/>
            </a:pPr>
            <a:r>
              <a:rPr lang="en-US" sz="2200" dirty="0">
                <a:solidFill>
                  <a:schemeClr val="bg1"/>
                </a:solidFill>
                <a:ea typeface="+mn-lt"/>
                <a:cs typeface="+mn-lt"/>
              </a:rPr>
              <a:t>The </a:t>
            </a:r>
            <a:r>
              <a:rPr lang="en-US" sz="2200" b="1" dirty="0">
                <a:solidFill>
                  <a:schemeClr val="bg1"/>
                </a:solidFill>
                <a:latin typeface="Consolas"/>
                <a:cs typeface="Calibri"/>
              </a:rPr>
              <a:t>withdraw</a:t>
            </a:r>
            <a:r>
              <a:rPr lang="en-US" sz="2200" dirty="0">
                <a:solidFill>
                  <a:schemeClr val="bg1"/>
                </a:solidFill>
                <a:ea typeface="+mn-lt"/>
                <a:cs typeface="+mn-lt"/>
              </a:rPr>
              <a:t> method enables withdrawing an amount from the account. It verifies if the amount is valid and checks if there are sufficient funds in the account before deducting the withdrawal amount from the balance.</a:t>
            </a:r>
          </a:p>
          <a:p>
            <a:pPr algn="just">
              <a:buFont typeface="Arial"/>
              <a:buChar char="•"/>
            </a:pPr>
            <a:r>
              <a:rPr lang="en-US" sz="2200" dirty="0">
                <a:solidFill>
                  <a:schemeClr val="bg1"/>
                </a:solidFill>
                <a:ea typeface="+mn-lt"/>
                <a:cs typeface="+mn-lt"/>
              </a:rPr>
              <a:t>The </a:t>
            </a:r>
            <a:r>
              <a:rPr lang="en-US" sz="2200" b="1" err="1">
                <a:solidFill>
                  <a:schemeClr val="bg1"/>
                </a:solidFill>
                <a:latin typeface="Consolas"/>
                <a:cs typeface="Calibri"/>
              </a:rPr>
              <a:t>get_balance</a:t>
            </a:r>
            <a:r>
              <a:rPr lang="en-US" sz="2200" dirty="0">
                <a:solidFill>
                  <a:schemeClr val="bg1"/>
                </a:solidFill>
                <a:ea typeface="+mn-lt"/>
                <a:cs typeface="+mn-lt"/>
              </a:rPr>
              <a:t> method simply returns the current balance of the account.</a:t>
            </a:r>
          </a:p>
          <a:p>
            <a:pPr algn="just">
              <a:buFont typeface="Arial"/>
              <a:buChar char="•"/>
            </a:pPr>
            <a:r>
              <a:rPr lang="en-US" sz="2200" dirty="0">
                <a:solidFill>
                  <a:schemeClr val="bg1"/>
                </a:solidFill>
                <a:ea typeface="+mn-lt"/>
                <a:cs typeface="+mn-lt"/>
              </a:rPr>
              <a:t>The code prompts the user to enter the number of bank accounts to create and stores them in a list </a:t>
            </a:r>
            <a:r>
              <a:rPr lang="en-US" sz="2200" b="1" dirty="0">
                <a:solidFill>
                  <a:schemeClr val="bg1"/>
                </a:solidFill>
                <a:latin typeface="Consolas"/>
                <a:cs typeface="Calibri"/>
              </a:rPr>
              <a:t>l</a:t>
            </a:r>
            <a:r>
              <a:rPr lang="en-US" sz="2200" dirty="0">
                <a:solidFill>
                  <a:schemeClr val="bg1"/>
                </a:solidFill>
                <a:ea typeface="+mn-lt"/>
                <a:cs typeface="+mn-lt"/>
              </a:rPr>
              <a:t>. Each account is created using the </a:t>
            </a:r>
            <a:r>
              <a:rPr lang="en-US" sz="2200" b="1" dirty="0">
                <a:solidFill>
                  <a:schemeClr val="bg1"/>
                </a:solidFill>
                <a:latin typeface="Consolas"/>
                <a:cs typeface="Calibri"/>
              </a:rPr>
              <a:t>account</a:t>
            </a:r>
            <a:r>
              <a:rPr lang="en-US" sz="2200" dirty="0">
                <a:solidFill>
                  <a:schemeClr val="bg1"/>
                </a:solidFill>
                <a:ea typeface="+mn-lt"/>
                <a:cs typeface="+mn-lt"/>
              </a:rPr>
              <a:t> class, with a randomly generated account number.</a:t>
            </a:r>
          </a:p>
          <a:p>
            <a:pPr algn="just">
              <a:buFont typeface="Arial"/>
              <a:buChar char="•"/>
            </a:pPr>
            <a:r>
              <a:rPr lang="en-US" sz="2200" dirty="0">
                <a:solidFill>
                  <a:schemeClr val="bg1"/>
                </a:solidFill>
                <a:ea typeface="+mn-lt"/>
                <a:cs typeface="+mn-lt"/>
              </a:rPr>
              <a:t>For each account in the list, the user is asked to select a bank account. The account number is displayed along with the current balance.</a:t>
            </a:r>
            <a:endParaRPr lang="en-US" sz="2200">
              <a:solidFill>
                <a:schemeClr val="bg1"/>
              </a:solidFill>
              <a:cs typeface="Calibri"/>
            </a:endParaRPr>
          </a:p>
          <a:p>
            <a:pPr algn="just">
              <a:buFont typeface="Arial"/>
              <a:buChar char="•"/>
            </a:pPr>
            <a:r>
              <a:rPr lang="en-US" sz="2200" dirty="0">
                <a:solidFill>
                  <a:schemeClr val="bg1"/>
                </a:solidFill>
                <a:ea typeface="+mn-lt"/>
                <a:cs typeface="+mn-lt"/>
              </a:rPr>
              <a:t>The user is presented with a menu of options: deposit, withdraw, check balance, or exit. Based on the chosen option, the corresponding method of the selected account is called.</a:t>
            </a:r>
            <a:endParaRPr lang="en-US" sz="2200">
              <a:solidFill>
                <a:schemeClr val="bg1"/>
              </a:solidFill>
              <a:cs typeface="Calibri"/>
            </a:endParaRPr>
          </a:p>
          <a:p>
            <a:pPr algn="just">
              <a:buFont typeface="Arial"/>
              <a:buChar char="•"/>
            </a:pPr>
            <a:r>
              <a:rPr lang="en-US" sz="2200" dirty="0">
                <a:solidFill>
                  <a:schemeClr val="bg1"/>
                </a:solidFill>
                <a:ea typeface="+mn-lt"/>
                <a:cs typeface="+mn-lt"/>
              </a:rPr>
              <a:t>The process continues until the user chooses to exit the program.</a:t>
            </a:r>
          </a:p>
          <a:p>
            <a:pPr marL="342900" indent="-342900" algn="just">
              <a:buFont typeface="Arial"/>
              <a:buChar char="•"/>
            </a:pPr>
            <a:endParaRPr lang="en-US" sz="2200" dirty="0">
              <a:solidFill>
                <a:schemeClr val="bg1"/>
              </a:solidFill>
              <a:latin typeface="Times New Roman"/>
              <a:cs typeface="Calibri"/>
            </a:endParaRP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86019" y="2908907"/>
            <a:ext cx="17237202" cy="580720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193418" y="1780689"/>
            <a:ext cx="16654919" cy="6260089"/>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81911"/>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22734" y="240339"/>
            <a:ext cx="3630605" cy="369204"/>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USECASE-I</a:t>
            </a:r>
          </a:p>
        </p:txBody>
      </p:sp>
      <p:sp>
        <p:nvSpPr>
          <p:cNvPr id="21" name="AutoShape 21"/>
          <p:cNvSpPr/>
          <p:nvPr/>
        </p:nvSpPr>
        <p:spPr>
          <a:xfrm rot="21586812">
            <a:off x="4704480" y="418177"/>
            <a:ext cx="9931156" cy="0"/>
          </a:xfrm>
          <a:prstGeom prst="line">
            <a:avLst/>
          </a:prstGeom>
          <a:ln w="19050" cap="flat">
            <a:solidFill>
              <a:srgbClr val="FFFFFF"/>
            </a:solidFill>
            <a:prstDash val="solid"/>
            <a:headEnd type="none" w="sm" len="sm"/>
            <a:tailEnd type="none" w="sm" len="sm"/>
          </a:ln>
        </p:spPr>
      </p:sp>
      <p:sp>
        <p:nvSpPr>
          <p:cNvPr id="22" name="Freeform 22"/>
          <p:cNvSpPr/>
          <p:nvPr/>
        </p:nvSpPr>
        <p:spPr>
          <a:xfrm>
            <a:off x="476393" y="598561"/>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extLst>
      <p:ext uri="{BB962C8B-B14F-4D97-AF65-F5344CB8AC3E}">
        <p14:creationId xmlns:p14="http://schemas.microsoft.com/office/powerpoint/2010/main" val="3763843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1186132" y="-517585"/>
            <a:ext cx="19107508" cy="10524226"/>
          </a:xfrm>
          <a:prstGeom prst="rect">
            <a:avLst/>
          </a:prstGeom>
        </p:spPr>
      </p:pic>
      <p:sp>
        <p:nvSpPr>
          <p:cNvPr id="3" name="Freeform 3"/>
          <p:cNvSpPr/>
          <p:nvPr/>
        </p:nvSpPr>
        <p:spPr>
          <a:xfrm flipH="1">
            <a:off x="9153772"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245743" y="1866900"/>
            <a:ext cx="11642029" cy="1500785"/>
          </a:xfrm>
          <a:prstGeom prst="rect">
            <a:avLst/>
          </a:prstGeom>
        </p:spPr>
        <p:txBody>
          <a:bodyPr lIns="0" tIns="0" rIns="0" bIns="0" rtlCol="0" anchor="t">
            <a:spAutoFit/>
          </a:bodyPr>
          <a:lstStyle/>
          <a:p>
            <a:pPr marL="1143000" indent="-1143000">
              <a:lnSpc>
                <a:spcPts val="12069"/>
              </a:lnSpc>
              <a:buFont typeface="Wingdings"/>
              <a:buChar char="q"/>
            </a:pPr>
            <a:r>
              <a:rPr lang="en-US" sz="9650" b="1" i="1" spc="-328" dirty="0">
                <a:solidFill>
                  <a:schemeClr val="accent6">
                    <a:lumMod val="60000"/>
                    <a:lumOff val="40000"/>
                  </a:schemeClr>
                </a:solidFill>
                <a:latin typeface="Times New Roman"/>
                <a:cs typeface="Times New Roman"/>
              </a:rPr>
              <a:t>Table of Content</a:t>
            </a:r>
            <a:endParaRPr lang="en-US" sz="9650" b="1" i="1">
              <a:solidFill>
                <a:schemeClr val="accent6">
                  <a:lumMod val="60000"/>
                  <a:lumOff val="40000"/>
                </a:schemeClr>
              </a:solidFill>
              <a:latin typeface="Times New Roman"/>
              <a:ea typeface="Calibri"/>
              <a:cs typeface="Times New Roman"/>
            </a:endParaRPr>
          </a:p>
        </p:txBody>
      </p:sp>
      <p:sp>
        <p:nvSpPr>
          <p:cNvPr id="8" name="AutoShape 8"/>
          <p:cNvSpPr/>
          <p:nvPr/>
        </p:nvSpPr>
        <p:spPr>
          <a:xfrm>
            <a:off x="275204" y="9248775"/>
            <a:ext cx="16984096" cy="0"/>
          </a:xfrm>
          <a:prstGeom prst="line">
            <a:avLst/>
          </a:prstGeom>
          <a:ln w="19050" cap="flat">
            <a:solidFill>
              <a:srgbClr val="FFFFFF"/>
            </a:solidFill>
            <a:prstDash val="solid"/>
            <a:headEnd type="none" w="sm" len="sm"/>
            <a:tailEnd type="none" w="sm" len="sm"/>
          </a:ln>
        </p:spPr>
      </p:sp>
      <p:sp>
        <p:nvSpPr>
          <p:cNvPr id="10" name="TextBox 10"/>
          <p:cNvSpPr txBox="1"/>
          <p:nvPr/>
        </p:nvSpPr>
        <p:spPr>
          <a:xfrm>
            <a:off x="1245743" y="3824149"/>
            <a:ext cx="16013557" cy="462371"/>
          </a:xfrm>
          <a:prstGeom prst="rect">
            <a:avLst/>
          </a:prstGeom>
        </p:spPr>
        <p:txBody>
          <a:bodyPr lIns="0" tIns="0" rIns="0" bIns="0" rtlCol="0" anchor="t">
            <a:spAutoFit/>
          </a:bodyPr>
          <a:lstStyle/>
          <a:p>
            <a:pPr algn="just">
              <a:lnSpc>
                <a:spcPts val="3999"/>
              </a:lnSpc>
            </a:pPr>
            <a:endParaRPr lang="en-US" sz="2450" dirty="0">
              <a:solidFill>
                <a:srgbClr val="FFFFFF"/>
              </a:solidFill>
              <a:latin typeface="Montserrat"/>
            </a:endParaRPr>
          </a:p>
        </p:txBody>
      </p:sp>
      <p:sp>
        <p:nvSpPr>
          <p:cNvPr id="11" name="TextBox 11"/>
          <p:cNvSpPr txBox="1"/>
          <p:nvPr/>
        </p:nvSpPr>
        <p:spPr>
          <a:xfrm>
            <a:off x="651753" y="5656916"/>
            <a:ext cx="2217689" cy="923330"/>
          </a:xfrm>
          <a:prstGeom prst="rect">
            <a:avLst/>
          </a:prstGeom>
        </p:spPr>
        <p:txBody>
          <a:bodyPr wrap="square" lIns="0" tIns="0" rIns="0" bIns="0" rtlCol="0" anchor="t">
            <a:spAutoFit/>
          </a:bodyPr>
          <a:lstStyle/>
          <a:p>
            <a:pPr marL="323850" lvl="1"/>
            <a:r>
              <a:rPr lang="en-US" sz="3000" dirty="0">
                <a:solidFill>
                  <a:srgbClr val="E8AD2A"/>
                </a:solidFill>
                <a:latin typeface="Open Sans"/>
                <a:ea typeface="Open Sans"/>
                <a:cs typeface="Open Sans"/>
              </a:rPr>
              <a:t>Company</a:t>
            </a:r>
            <a:endParaRPr lang="en-US" dirty="0">
              <a:solidFill>
                <a:srgbClr val="000000"/>
              </a:solidFill>
              <a:latin typeface="Calibri"/>
              <a:ea typeface="Calibri"/>
              <a:cs typeface="Calibri"/>
            </a:endParaRPr>
          </a:p>
          <a:p>
            <a:pPr marL="323850" lvl="1"/>
            <a:r>
              <a:rPr lang="en-US" sz="3000" err="1">
                <a:solidFill>
                  <a:srgbClr val="E8AD2A"/>
                </a:solidFill>
                <a:latin typeface="Open Sans"/>
                <a:ea typeface="Open Sans"/>
                <a:cs typeface="Open Sans"/>
              </a:rPr>
              <a:t>discription</a:t>
            </a:r>
            <a:endParaRPr lang="en-US" err="1">
              <a:ea typeface="Calibri"/>
              <a:cs typeface="Calibri"/>
            </a:endParaRPr>
          </a:p>
        </p:txBody>
      </p:sp>
      <p:sp>
        <p:nvSpPr>
          <p:cNvPr id="12" name="TextBox 12"/>
          <p:cNvSpPr txBox="1"/>
          <p:nvPr/>
        </p:nvSpPr>
        <p:spPr>
          <a:xfrm>
            <a:off x="6897160" y="5700343"/>
            <a:ext cx="1940159" cy="923330"/>
          </a:xfrm>
          <a:prstGeom prst="rect">
            <a:avLst/>
          </a:prstGeom>
        </p:spPr>
        <p:txBody>
          <a:bodyPr wrap="square" lIns="0" tIns="0" rIns="0" bIns="0" rtlCol="0" anchor="t">
            <a:spAutoFit/>
          </a:bodyPr>
          <a:lstStyle/>
          <a:p>
            <a:pPr marL="323850" lvl="1"/>
            <a:r>
              <a:rPr lang="en-US" sz="3000" dirty="0">
                <a:solidFill>
                  <a:srgbClr val="E8AD2A"/>
                </a:solidFill>
                <a:latin typeface="Open Sans"/>
                <a:ea typeface="Open Sans"/>
                <a:cs typeface="Open Sans"/>
              </a:rPr>
              <a:t>Use  </a:t>
            </a:r>
            <a:endParaRPr lang="en-US" dirty="0">
              <a:solidFill>
                <a:srgbClr val="000000"/>
              </a:solidFill>
              <a:latin typeface="Calibri"/>
              <a:ea typeface="Calibri"/>
              <a:cs typeface="Calibri"/>
            </a:endParaRPr>
          </a:p>
          <a:p>
            <a:pPr marL="323850" lvl="1"/>
            <a:r>
              <a:rPr lang="en-US" sz="3000" dirty="0">
                <a:solidFill>
                  <a:srgbClr val="E8AD2A"/>
                </a:solidFill>
                <a:latin typeface="Open Sans"/>
                <a:ea typeface="Open Sans"/>
                <a:cs typeface="Open Sans"/>
              </a:rPr>
              <a:t>case-1</a:t>
            </a:r>
            <a:endParaRPr lang="en-US" dirty="0">
              <a:ea typeface="Calibri"/>
              <a:cs typeface="Calibri"/>
            </a:endParaRPr>
          </a:p>
        </p:txBody>
      </p:sp>
      <p:sp>
        <p:nvSpPr>
          <p:cNvPr id="13" name="TextBox 13"/>
          <p:cNvSpPr txBox="1"/>
          <p:nvPr/>
        </p:nvSpPr>
        <p:spPr>
          <a:xfrm>
            <a:off x="12569114" y="5657211"/>
            <a:ext cx="1713408" cy="923330"/>
          </a:xfrm>
          <a:prstGeom prst="rect">
            <a:avLst/>
          </a:prstGeom>
        </p:spPr>
        <p:txBody>
          <a:bodyPr wrap="square" lIns="0" tIns="0" rIns="0" bIns="0" rtlCol="0" anchor="t">
            <a:spAutoFit/>
          </a:bodyPr>
          <a:lstStyle/>
          <a:p>
            <a:pPr marL="323850" lvl="1"/>
            <a:r>
              <a:rPr lang="en-US" sz="3000">
                <a:solidFill>
                  <a:srgbClr val="E8AD2A"/>
                </a:solidFill>
                <a:latin typeface="Open Sans"/>
              </a:rPr>
              <a:t>Use</a:t>
            </a:r>
            <a:endParaRPr lang="en-US">
              <a:ea typeface="Calibri"/>
              <a:cs typeface="Calibri"/>
            </a:endParaRPr>
          </a:p>
          <a:p>
            <a:pPr marL="323850" lvl="1"/>
            <a:r>
              <a:rPr lang="en-US" sz="3000" dirty="0">
                <a:solidFill>
                  <a:srgbClr val="E8AD2A"/>
                </a:solidFill>
                <a:latin typeface="Open Sans"/>
                <a:ea typeface="Open Sans"/>
                <a:cs typeface="Open Sans"/>
              </a:rPr>
              <a:t>Case -2</a:t>
            </a:r>
          </a:p>
        </p:txBody>
      </p:sp>
      <p:sp>
        <p:nvSpPr>
          <p:cNvPr id="15" name="TextBox 15"/>
          <p:cNvSpPr txBox="1"/>
          <p:nvPr/>
        </p:nvSpPr>
        <p:spPr>
          <a:xfrm>
            <a:off x="1914290" y="10116653"/>
            <a:ext cx="3729254" cy="335541"/>
          </a:xfrm>
          <a:prstGeom prst="rect">
            <a:avLst/>
          </a:prstGeom>
        </p:spPr>
        <p:txBody>
          <a:bodyPr lIns="0" tIns="0" rIns="0" bIns="0" rtlCol="0" anchor="t">
            <a:spAutoFit/>
          </a:bodyPr>
          <a:lstStyle/>
          <a:p>
            <a:pPr>
              <a:lnSpc>
                <a:spcPts val="2800"/>
              </a:lnSpc>
            </a:pPr>
            <a:endParaRPr lang="en-US" sz="2000" spc="100" dirty="0">
              <a:solidFill>
                <a:srgbClr val="FFFFFF"/>
              </a:solidFill>
              <a:latin typeface="Open Sans"/>
              <a:ea typeface="Open Sans"/>
              <a:cs typeface="Open Sans"/>
            </a:endParaRPr>
          </a:p>
        </p:txBody>
      </p:sp>
      <p:sp>
        <p:nvSpPr>
          <p:cNvPr id="17" name="TextBox 12">
            <a:extLst>
              <a:ext uri="{FF2B5EF4-FFF2-40B4-BE49-F238E27FC236}">
                <a16:creationId xmlns:a16="http://schemas.microsoft.com/office/drawing/2014/main" id="{F199F58E-9F9A-8EB3-EBAA-8599923D9970}"/>
              </a:ext>
            </a:extLst>
          </p:cNvPr>
          <p:cNvSpPr txBox="1"/>
          <p:nvPr/>
        </p:nvSpPr>
        <p:spPr>
          <a:xfrm>
            <a:off x="9593530" y="5700343"/>
            <a:ext cx="2171532" cy="923330"/>
          </a:xfrm>
          <a:prstGeom prst="rect">
            <a:avLst/>
          </a:prstGeom>
        </p:spPr>
        <p:txBody>
          <a:bodyPr wrap="square" lIns="0" tIns="0" rIns="0" bIns="0" rtlCol="0" anchor="t">
            <a:spAutoFit/>
          </a:bodyPr>
          <a:lstStyle/>
          <a:p>
            <a:pPr marL="323850" lvl="1"/>
            <a:r>
              <a:rPr lang="en-US" sz="3000" dirty="0">
                <a:solidFill>
                  <a:srgbClr val="E8AD2A"/>
                </a:solidFill>
                <a:latin typeface="Open Sans"/>
                <a:ea typeface="Open Sans"/>
                <a:cs typeface="Open Sans"/>
              </a:rPr>
              <a:t>On Job Training-2</a:t>
            </a:r>
            <a:endParaRPr lang="en-US" dirty="0">
              <a:ea typeface="Calibri"/>
              <a:cs typeface="Calibri"/>
            </a:endParaRPr>
          </a:p>
        </p:txBody>
      </p:sp>
      <p:sp>
        <p:nvSpPr>
          <p:cNvPr id="19" name="TextBox 18">
            <a:extLst>
              <a:ext uri="{FF2B5EF4-FFF2-40B4-BE49-F238E27FC236}">
                <a16:creationId xmlns:a16="http://schemas.microsoft.com/office/drawing/2014/main" id="{701507FB-1906-B3EF-58DB-074B57DA8D14}"/>
              </a:ext>
            </a:extLst>
          </p:cNvPr>
          <p:cNvSpPr txBox="1"/>
          <p:nvPr/>
        </p:nvSpPr>
        <p:spPr>
          <a:xfrm>
            <a:off x="4178882" y="5659544"/>
            <a:ext cx="202474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dirty="0">
                <a:solidFill>
                  <a:srgbClr val="E8AD2A"/>
                </a:solidFill>
                <a:latin typeface="Open Sans"/>
              </a:rPr>
              <a:t>On Job </a:t>
            </a:r>
            <a:endParaRPr lang="en-US" dirty="0">
              <a:solidFill>
                <a:srgbClr val="000000"/>
              </a:solidFill>
              <a:latin typeface="Calibri"/>
              <a:ea typeface="Calibri"/>
              <a:cs typeface="Calibri"/>
            </a:endParaRPr>
          </a:p>
          <a:p>
            <a:r>
              <a:rPr lang="en-US" sz="3000" dirty="0">
                <a:solidFill>
                  <a:srgbClr val="E8AD2A"/>
                </a:solidFill>
                <a:latin typeface="Open Sans"/>
              </a:rPr>
              <a:t>Training-1</a:t>
            </a:r>
            <a:endParaRPr lang="en-US" sz="3000" dirty="0">
              <a:solidFill>
                <a:srgbClr val="E8AD2A"/>
              </a:solidFill>
              <a:latin typeface="Open Sans"/>
              <a:ea typeface="Open Sans"/>
              <a:cs typeface="Open Sans"/>
            </a:endParaRPr>
          </a:p>
        </p:txBody>
      </p:sp>
      <p:sp>
        <p:nvSpPr>
          <p:cNvPr id="20" name="TextBox 19">
            <a:extLst>
              <a:ext uri="{FF2B5EF4-FFF2-40B4-BE49-F238E27FC236}">
                <a16:creationId xmlns:a16="http://schemas.microsoft.com/office/drawing/2014/main" id="{51F1AFE2-CD47-D3AD-30A6-835944CA1AB9}"/>
              </a:ext>
            </a:extLst>
          </p:cNvPr>
          <p:cNvSpPr txBox="1"/>
          <p:nvPr/>
        </p:nvSpPr>
        <p:spPr>
          <a:xfrm>
            <a:off x="15410474" y="5796643"/>
            <a:ext cx="274320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00" dirty="0" err="1">
                <a:solidFill>
                  <a:srgbClr val="E8AD2A"/>
                </a:solidFill>
                <a:latin typeface="Open Sans"/>
              </a:rPr>
              <a:t>conclustion</a:t>
            </a:r>
            <a:endParaRPr lang="en-US" dirty="0" err="1"/>
          </a:p>
        </p:txBody>
      </p:sp>
      <p:sp>
        <p:nvSpPr>
          <p:cNvPr id="22" name="TextBox 21">
            <a:extLst>
              <a:ext uri="{FF2B5EF4-FFF2-40B4-BE49-F238E27FC236}">
                <a16:creationId xmlns:a16="http://schemas.microsoft.com/office/drawing/2014/main" id="{1E9F290E-5571-A0A3-2A0E-1FFF9EE283BA}"/>
              </a:ext>
            </a:extLst>
          </p:cNvPr>
          <p:cNvSpPr txBox="1"/>
          <p:nvPr/>
        </p:nvSpPr>
        <p:spPr>
          <a:xfrm>
            <a:off x="1426591" y="4291045"/>
            <a:ext cx="98006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9600" dirty="0">
                <a:solidFill>
                  <a:schemeClr val="bg1"/>
                </a:solidFill>
                <a:latin typeface="Open Sans"/>
                <a:ea typeface="Open Sans"/>
                <a:cs typeface="Open Sans"/>
              </a:rPr>
              <a:t>1</a:t>
            </a:r>
            <a:endParaRPr lang="en-US" sz="3000" dirty="0">
              <a:solidFill>
                <a:schemeClr val="bg1"/>
              </a:solidFill>
              <a:latin typeface="Open Sans"/>
              <a:ea typeface="Open Sans"/>
              <a:cs typeface="Open Sans"/>
            </a:endParaRPr>
          </a:p>
        </p:txBody>
      </p:sp>
      <p:sp>
        <p:nvSpPr>
          <p:cNvPr id="24" name="TextBox 23">
            <a:extLst>
              <a:ext uri="{FF2B5EF4-FFF2-40B4-BE49-F238E27FC236}">
                <a16:creationId xmlns:a16="http://schemas.microsoft.com/office/drawing/2014/main" id="{F57F602E-DF23-6592-2606-96D225FFFADD}"/>
              </a:ext>
            </a:extLst>
          </p:cNvPr>
          <p:cNvSpPr txBox="1"/>
          <p:nvPr/>
        </p:nvSpPr>
        <p:spPr>
          <a:xfrm>
            <a:off x="4479471" y="4251631"/>
            <a:ext cx="98006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9600" dirty="0">
                <a:solidFill>
                  <a:schemeClr val="bg1"/>
                </a:solidFill>
                <a:latin typeface="Open Sans"/>
                <a:ea typeface="Open Sans"/>
                <a:cs typeface="Open Sans"/>
              </a:rPr>
              <a:t>2</a:t>
            </a:r>
          </a:p>
        </p:txBody>
      </p:sp>
      <p:sp>
        <p:nvSpPr>
          <p:cNvPr id="25" name="TextBox 24">
            <a:extLst>
              <a:ext uri="{FF2B5EF4-FFF2-40B4-BE49-F238E27FC236}">
                <a16:creationId xmlns:a16="http://schemas.microsoft.com/office/drawing/2014/main" id="{B55C6ECA-2E31-0A30-061B-2E2272A61BD2}"/>
              </a:ext>
            </a:extLst>
          </p:cNvPr>
          <p:cNvSpPr txBox="1"/>
          <p:nvPr/>
        </p:nvSpPr>
        <p:spPr>
          <a:xfrm>
            <a:off x="7183820" y="4251631"/>
            <a:ext cx="98006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9600" dirty="0">
                <a:solidFill>
                  <a:schemeClr val="bg1"/>
                </a:solidFill>
                <a:latin typeface="Open Sans"/>
                <a:ea typeface="Open Sans"/>
                <a:cs typeface="Open Sans"/>
              </a:rPr>
              <a:t>3</a:t>
            </a:r>
          </a:p>
        </p:txBody>
      </p:sp>
      <p:sp>
        <p:nvSpPr>
          <p:cNvPr id="26" name="TextBox 25">
            <a:extLst>
              <a:ext uri="{FF2B5EF4-FFF2-40B4-BE49-F238E27FC236}">
                <a16:creationId xmlns:a16="http://schemas.microsoft.com/office/drawing/2014/main" id="{58F545D7-44EB-CDBC-F785-7A6F4DE710FD}"/>
              </a:ext>
            </a:extLst>
          </p:cNvPr>
          <p:cNvSpPr txBox="1"/>
          <p:nvPr/>
        </p:nvSpPr>
        <p:spPr>
          <a:xfrm>
            <a:off x="10089870" y="4230065"/>
            <a:ext cx="98006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9600" dirty="0">
                <a:solidFill>
                  <a:schemeClr val="bg1"/>
                </a:solidFill>
                <a:latin typeface="Open Sans"/>
                <a:ea typeface="Open Sans"/>
                <a:cs typeface="Open Sans"/>
              </a:rPr>
              <a:t>4</a:t>
            </a:r>
          </a:p>
        </p:txBody>
      </p:sp>
      <p:sp>
        <p:nvSpPr>
          <p:cNvPr id="27" name="TextBox 26">
            <a:extLst>
              <a:ext uri="{FF2B5EF4-FFF2-40B4-BE49-F238E27FC236}">
                <a16:creationId xmlns:a16="http://schemas.microsoft.com/office/drawing/2014/main" id="{79A8F9C5-C847-E355-D05F-F84218F30033}"/>
              </a:ext>
            </a:extLst>
          </p:cNvPr>
          <p:cNvSpPr txBox="1"/>
          <p:nvPr/>
        </p:nvSpPr>
        <p:spPr>
          <a:xfrm>
            <a:off x="12916412" y="4302815"/>
            <a:ext cx="98006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9600" dirty="0">
                <a:solidFill>
                  <a:schemeClr val="bg1"/>
                </a:solidFill>
                <a:latin typeface="Open Sans"/>
                <a:ea typeface="Open Sans"/>
                <a:cs typeface="Open Sans"/>
              </a:rPr>
              <a:t>5</a:t>
            </a:r>
          </a:p>
        </p:txBody>
      </p:sp>
      <p:sp>
        <p:nvSpPr>
          <p:cNvPr id="28" name="TextBox 27">
            <a:extLst>
              <a:ext uri="{FF2B5EF4-FFF2-40B4-BE49-F238E27FC236}">
                <a16:creationId xmlns:a16="http://schemas.microsoft.com/office/drawing/2014/main" id="{C1C88977-1749-218E-F8E9-CAA342DE386A}"/>
              </a:ext>
            </a:extLst>
          </p:cNvPr>
          <p:cNvSpPr txBox="1"/>
          <p:nvPr/>
        </p:nvSpPr>
        <p:spPr>
          <a:xfrm>
            <a:off x="16031420" y="4356358"/>
            <a:ext cx="98006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9600" dirty="0">
                <a:solidFill>
                  <a:schemeClr val="bg1"/>
                </a:solidFill>
                <a:latin typeface="Open Sans"/>
                <a:ea typeface="Open Sans"/>
                <a:cs typeface="Open Sans"/>
              </a:rPr>
              <a:t>6</a:t>
            </a:r>
          </a:p>
        </p:txBody>
      </p:sp>
      <p:sp>
        <p:nvSpPr>
          <p:cNvPr id="30" name="Freeform 6">
            <a:extLst>
              <a:ext uri="{FF2B5EF4-FFF2-40B4-BE49-F238E27FC236}">
                <a16:creationId xmlns:a16="http://schemas.microsoft.com/office/drawing/2014/main" id="{2D11949B-9EA9-DECA-0D21-DEA89AE37C5E}"/>
              </a:ext>
            </a:extLst>
          </p:cNvPr>
          <p:cNvSpPr/>
          <p:nvPr/>
        </p:nvSpPr>
        <p:spPr>
          <a:xfrm>
            <a:off x="495947" y="4505409"/>
            <a:ext cx="2768899" cy="2202839"/>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31" name="Freeform 6">
            <a:extLst>
              <a:ext uri="{FF2B5EF4-FFF2-40B4-BE49-F238E27FC236}">
                <a16:creationId xmlns:a16="http://schemas.microsoft.com/office/drawing/2014/main" id="{026DA885-79EE-678C-3E92-59924B838DBD}"/>
              </a:ext>
            </a:extLst>
          </p:cNvPr>
          <p:cNvSpPr/>
          <p:nvPr/>
        </p:nvSpPr>
        <p:spPr>
          <a:xfrm>
            <a:off x="3448263" y="4505409"/>
            <a:ext cx="2768899" cy="2202839"/>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32" name="Freeform 6">
            <a:extLst>
              <a:ext uri="{FF2B5EF4-FFF2-40B4-BE49-F238E27FC236}">
                <a16:creationId xmlns:a16="http://schemas.microsoft.com/office/drawing/2014/main" id="{27B6525D-CAB2-8628-02FC-FE79FFE6C243}"/>
              </a:ext>
            </a:extLst>
          </p:cNvPr>
          <p:cNvSpPr/>
          <p:nvPr/>
        </p:nvSpPr>
        <p:spPr>
          <a:xfrm>
            <a:off x="6368602" y="4505408"/>
            <a:ext cx="2768899" cy="2202839"/>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33" name="Freeform 6">
            <a:extLst>
              <a:ext uri="{FF2B5EF4-FFF2-40B4-BE49-F238E27FC236}">
                <a16:creationId xmlns:a16="http://schemas.microsoft.com/office/drawing/2014/main" id="{6880A1DB-4593-0AB3-CB82-E0CBF7FDBE86}"/>
              </a:ext>
            </a:extLst>
          </p:cNvPr>
          <p:cNvSpPr/>
          <p:nvPr/>
        </p:nvSpPr>
        <p:spPr>
          <a:xfrm>
            <a:off x="9245807" y="4505408"/>
            <a:ext cx="2768899" cy="2202839"/>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34" name="Freeform 6">
            <a:extLst>
              <a:ext uri="{FF2B5EF4-FFF2-40B4-BE49-F238E27FC236}">
                <a16:creationId xmlns:a16="http://schemas.microsoft.com/office/drawing/2014/main" id="{E8711762-CEBF-ADA9-E1B5-956CB674A940}"/>
              </a:ext>
            </a:extLst>
          </p:cNvPr>
          <p:cNvSpPr/>
          <p:nvPr/>
        </p:nvSpPr>
        <p:spPr>
          <a:xfrm>
            <a:off x="12141607" y="4505409"/>
            <a:ext cx="2768899" cy="2202839"/>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35" name="Freeform 6">
            <a:extLst>
              <a:ext uri="{FF2B5EF4-FFF2-40B4-BE49-F238E27FC236}">
                <a16:creationId xmlns:a16="http://schemas.microsoft.com/office/drawing/2014/main" id="{EEBE8F36-9978-693F-0AF0-6459DB9FDBBB}"/>
              </a:ext>
            </a:extLst>
          </p:cNvPr>
          <p:cNvSpPr/>
          <p:nvPr/>
        </p:nvSpPr>
        <p:spPr>
          <a:xfrm>
            <a:off x="15031456" y="4505409"/>
            <a:ext cx="2919861" cy="2202839"/>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4301079" y="289569"/>
            <a:ext cx="8635364" cy="1273554"/>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5800" b="1" i="1" spc="-305" dirty="0">
                <a:solidFill>
                  <a:srgbClr val="BA8D04"/>
                </a:solidFill>
                <a:latin typeface="Times New Roman"/>
                <a:cs typeface="Calibri"/>
              </a:rPr>
              <a:t>OUTPUT</a:t>
            </a:r>
            <a:endParaRPr lang="en-US" sz="5800" b="1" i="1" dirty="0">
              <a:solidFill>
                <a:srgbClr val="BA8D04"/>
              </a:solidFill>
              <a:latin typeface="Times New Roman"/>
              <a:cs typeface="Calibri"/>
            </a:endParaRPr>
          </a:p>
        </p:txBody>
      </p:sp>
      <p:sp>
        <p:nvSpPr>
          <p:cNvPr id="5" name="TextBox 5"/>
          <p:cNvSpPr txBox="1"/>
          <p:nvPr/>
        </p:nvSpPr>
        <p:spPr>
          <a:xfrm>
            <a:off x="1419410" y="3134496"/>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2860207" y="1614944"/>
            <a:ext cx="6281655" cy="738152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2190550" y="6514653"/>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81911"/>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22734" y="240339"/>
            <a:ext cx="3630605" cy="369204"/>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USECASE-I</a:t>
            </a:r>
          </a:p>
        </p:txBody>
      </p:sp>
      <p:sp>
        <p:nvSpPr>
          <p:cNvPr id="21" name="AutoShape 21"/>
          <p:cNvSpPr/>
          <p:nvPr/>
        </p:nvSpPr>
        <p:spPr>
          <a:xfrm rot="21586812">
            <a:off x="4704480" y="418177"/>
            <a:ext cx="9931156" cy="0"/>
          </a:xfrm>
          <a:prstGeom prst="line">
            <a:avLst/>
          </a:prstGeom>
          <a:ln w="19050" cap="flat">
            <a:solidFill>
              <a:srgbClr val="FFFFFF"/>
            </a:solidFill>
            <a:prstDash val="solid"/>
            <a:headEnd type="none" w="sm" len="sm"/>
            <a:tailEnd type="none" w="sm" len="sm"/>
          </a:ln>
        </p:spPr>
      </p:sp>
      <p:sp>
        <p:nvSpPr>
          <p:cNvPr id="22" name="Freeform 22"/>
          <p:cNvSpPr/>
          <p:nvPr/>
        </p:nvSpPr>
        <p:spPr>
          <a:xfrm>
            <a:off x="476393" y="598561"/>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pic>
        <p:nvPicPr>
          <p:cNvPr id="14" name="Picture 19" descr="A screenshot of a computer&#10;&#10;Description automatically generated">
            <a:extLst>
              <a:ext uri="{FF2B5EF4-FFF2-40B4-BE49-F238E27FC236}">
                <a16:creationId xmlns:a16="http://schemas.microsoft.com/office/drawing/2014/main" id="{91CAFF04-8774-708F-5A38-E75BF523CAB7}"/>
              </a:ext>
            </a:extLst>
          </p:cNvPr>
          <p:cNvPicPr>
            <a:picLocks noChangeAspect="1"/>
          </p:cNvPicPr>
          <p:nvPr/>
        </p:nvPicPr>
        <p:blipFill rotWithShape="1">
          <a:blip r:embed="rId7"/>
          <a:srcRect l="9832" t="24159" r="50595" b="5199"/>
          <a:stretch/>
        </p:blipFill>
        <p:spPr>
          <a:xfrm>
            <a:off x="1355540" y="2452975"/>
            <a:ext cx="7227467" cy="6699657"/>
          </a:xfrm>
          <a:prstGeom prst="rect">
            <a:avLst/>
          </a:prstGeom>
        </p:spPr>
      </p:pic>
      <p:pic>
        <p:nvPicPr>
          <p:cNvPr id="20" name="Picture 22" descr="A screenshot of a computer&#10;&#10;Description automatically generated">
            <a:extLst>
              <a:ext uri="{FF2B5EF4-FFF2-40B4-BE49-F238E27FC236}">
                <a16:creationId xmlns:a16="http://schemas.microsoft.com/office/drawing/2014/main" id="{B3D37900-5183-DB9C-AF7E-E7CC44EA969E}"/>
              </a:ext>
            </a:extLst>
          </p:cNvPr>
          <p:cNvPicPr>
            <a:picLocks noChangeAspect="1"/>
          </p:cNvPicPr>
          <p:nvPr/>
        </p:nvPicPr>
        <p:blipFill rotWithShape="1">
          <a:blip r:embed="rId8"/>
          <a:srcRect l="9907" t="26016" r="51084" b="4878"/>
          <a:stretch/>
        </p:blipFill>
        <p:spPr>
          <a:xfrm>
            <a:off x="9734911" y="2380171"/>
            <a:ext cx="6428398" cy="5966558"/>
          </a:xfrm>
          <a:prstGeom prst="rect">
            <a:avLst/>
          </a:prstGeom>
        </p:spPr>
      </p:pic>
      <p:pic>
        <p:nvPicPr>
          <p:cNvPr id="23" name="Picture 23" descr="A screenshot of a computer&#10;&#10;Description automatically generated">
            <a:extLst>
              <a:ext uri="{FF2B5EF4-FFF2-40B4-BE49-F238E27FC236}">
                <a16:creationId xmlns:a16="http://schemas.microsoft.com/office/drawing/2014/main" id="{C401ECF9-D91F-5DB9-0A95-756191C7ADC3}"/>
              </a:ext>
            </a:extLst>
          </p:cNvPr>
          <p:cNvPicPr>
            <a:picLocks noChangeAspect="1"/>
          </p:cNvPicPr>
          <p:nvPr/>
        </p:nvPicPr>
        <p:blipFill rotWithShape="1">
          <a:blip r:embed="rId9"/>
          <a:srcRect l="9868" t="81000" r="38487" b="7333"/>
          <a:stretch/>
        </p:blipFill>
        <p:spPr>
          <a:xfrm>
            <a:off x="9734910" y="8189540"/>
            <a:ext cx="6407345" cy="753594"/>
          </a:xfrm>
          <a:prstGeom prst="rect">
            <a:avLst/>
          </a:prstGeom>
        </p:spPr>
      </p:pic>
      <p:sp>
        <p:nvSpPr>
          <p:cNvPr id="24" name="Freeform 11">
            <a:extLst>
              <a:ext uri="{FF2B5EF4-FFF2-40B4-BE49-F238E27FC236}">
                <a16:creationId xmlns:a16="http://schemas.microsoft.com/office/drawing/2014/main" id="{A756CCB4-7ABE-8F6C-C40B-3BA0500E5E1D}"/>
              </a:ext>
            </a:extLst>
          </p:cNvPr>
          <p:cNvSpPr/>
          <p:nvPr/>
        </p:nvSpPr>
        <p:spPr>
          <a:xfrm flipH="1">
            <a:off x="11227830" y="1679642"/>
            <a:ext cx="6281655" cy="738152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Tree>
    <p:extLst>
      <p:ext uri="{BB962C8B-B14F-4D97-AF65-F5344CB8AC3E}">
        <p14:creationId xmlns:p14="http://schemas.microsoft.com/office/powerpoint/2010/main" val="25721062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324966" y="1583531"/>
            <a:ext cx="8635364" cy="1280351"/>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6000" b="1" i="1" spc="-305" err="1">
                <a:solidFill>
                  <a:srgbClr val="FFC000"/>
                </a:solidFill>
                <a:latin typeface="Times New Roman"/>
                <a:cs typeface="Calibri"/>
              </a:rPr>
              <a:t>Artifical</a:t>
            </a:r>
            <a:r>
              <a:rPr lang="en-US" sz="6000" b="1" i="1" spc="-305" dirty="0">
                <a:solidFill>
                  <a:srgbClr val="FFC000"/>
                </a:solidFill>
                <a:latin typeface="Times New Roman"/>
                <a:cs typeface="Calibri"/>
              </a:rPr>
              <a:t> </a:t>
            </a:r>
            <a:r>
              <a:rPr lang="en-US" sz="6000" b="1" i="1" spc="-305" dirty="0">
                <a:solidFill>
                  <a:srgbClr val="FFC000"/>
                </a:solidFill>
                <a:latin typeface="Times New Roman"/>
                <a:ea typeface="+mn-lt"/>
                <a:cs typeface="+mn-lt"/>
              </a:rPr>
              <a:t>Intelligence</a:t>
            </a: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208586" y="3220460"/>
            <a:ext cx="9841489" cy="5686044"/>
          </a:xfrm>
          <a:prstGeom prst="rect">
            <a:avLst/>
          </a:prstGeom>
        </p:spPr>
        <p:txBody>
          <a:bodyPr wrap="square" lIns="0" tIns="0" rIns="0" bIns="0" rtlCol="0" anchor="t">
            <a:spAutoFit/>
          </a:bodyPr>
          <a:lstStyle/>
          <a:p>
            <a:pPr marL="285750" indent="-285750" algn="just">
              <a:lnSpc>
                <a:spcPct val="130000"/>
              </a:lnSpc>
              <a:buFont typeface="Arial"/>
              <a:buChar char="•"/>
            </a:pPr>
            <a:r>
              <a:rPr lang="en-US" sz="2200" dirty="0">
                <a:solidFill>
                  <a:schemeClr val="bg1">
                    <a:lumMod val="95000"/>
                  </a:schemeClr>
                </a:solidFill>
                <a:ea typeface="+mn-lt"/>
                <a:cs typeface="+mn-lt"/>
              </a:rPr>
              <a:t>Artificial Intelligence is composed of two words Artificial and Intelligence, where Artificial defines "man-made," and intelligence defines "thinking power", hence AI means "a man-made thinking power."</a:t>
            </a:r>
          </a:p>
          <a:p>
            <a:pPr marL="285750" indent="-285750" algn="just">
              <a:lnSpc>
                <a:spcPct val="130000"/>
              </a:lnSpc>
              <a:buFont typeface="Arial"/>
              <a:buChar char="•"/>
            </a:pPr>
            <a:r>
              <a:rPr lang="en-US" sz="2200" dirty="0">
                <a:solidFill>
                  <a:schemeClr val="bg1">
                    <a:lumMod val="95000"/>
                  </a:schemeClr>
                </a:solidFill>
                <a:ea typeface="+mn-lt"/>
                <a:cs typeface="+mn-lt"/>
              </a:rPr>
              <a:t> 1. Artificial Intelligence is now all around us. It is currently working with a variety of subfields, ranging from general to specific, such as self-driving cars, playing chess, proving theorems, playing music, Painting, etc. </a:t>
            </a:r>
          </a:p>
          <a:p>
            <a:pPr marL="285750" indent="-285750" algn="just">
              <a:lnSpc>
                <a:spcPct val="130000"/>
              </a:lnSpc>
              <a:buFont typeface="Arial"/>
              <a:buChar char="•"/>
            </a:pPr>
            <a:r>
              <a:rPr lang="en-US" sz="2200" dirty="0">
                <a:solidFill>
                  <a:schemeClr val="bg1">
                    <a:lumMod val="95000"/>
                  </a:schemeClr>
                </a:solidFill>
                <a:ea typeface="+mn-lt"/>
                <a:cs typeface="+mn-lt"/>
              </a:rPr>
              <a:t>2. "It is a branch of computer science by which we can create intelligent machines which can behave like a human, think like humans </a:t>
            </a:r>
          </a:p>
          <a:p>
            <a:pPr marL="285750" indent="-285750" algn="just">
              <a:lnSpc>
                <a:spcPct val="130000"/>
              </a:lnSpc>
              <a:buFont typeface="Arial"/>
              <a:buChar char="•"/>
            </a:pPr>
            <a:r>
              <a:rPr lang="en-US" sz="2200" dirty="0">
                <a:solidFill>
                  <a:schemeClr val="bg1">
                    <a:lumMod val="95000"/>
                  </a:schemeClr>
                </a:solidFill>
                <a:ea typeface="+mn-lt"/>
                <a:cs typeface="+mn-lt"/>
              </a:rPr>
              <a:t>3. Artificial Intelligence (AI) is a field of computer science that focuses on creating intelligent machines capable of performing tasks that would typically require human intelligence. It involves the development of algorithms, models, and systems that can learn, reason, perceive, and make decisions to solve problems or achieve specific goals. </a:t>
            </a:r>
            <a:endParaRPr lang="en-US">
              <a:solidFill>
                <a:schemeClr val="bg1">
                  <a:lumMod val="95000"/>
                </a:schemeClr>
              </a:solidFill>
            </a:endParaRP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2694320" y="1593377"/>
            <a:ext cx="526805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1998002" y="1996349"/>
            <a:ext cx="526805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44300" y="1016716"/>
            <a:ext cx="3630605" cy="362792"/>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OJT-II</a:t>
            </a:r>
          </a:p>
        </p:txBody>
      </p:sp>
      <p:sp>
        <p:nvSpPr>
          <p:cNvPr id="21" name="AutoShape 21"/>
          <p:cNvSpPr/>
          <p:nvPr/>
        </p:nvSpPr>
        <p:spPr>
          <a:xfrm rot="21586812" flipV="1">
            <a:off x="4763786" y="1266041"/>
            <a:ext cx="10561776" cy="19707"/>
          </a:xfrm>
          <a:prstGeom prst="line">
            <a:avLst/>
          </a:prstGeom>
          <a:ln w="19050" cap="flat">
            <a:solidFill>
              <a:srgbClr val="FFFFFF"/>
            </a:solidFill>
            <a:prstDash val="solid"/>
            <a:headEnd type="none" w="sm" len="sm"/>
            <a:tailEnd type="none" w="sm" len="sm"/>
          </a:ln>
        </p:spPr>
      </p:sp>
      <p:sp>
        <p:nvSpPr>
          <p:cNvPr id="22" name="Freeform 22"/>
          <p:cNvSpPr/>
          <p:nvPr/>
        </p:nvSpPr>
        <p:spPr>
          <a:xfrm>
            <a:off x="149185" y="1843814"/>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pic>
        <p:nvPicPr>
          <p:cNvPr id="13" name="Picture 13">
            <a:extLst>
              <a:ext uri="{FF2B5EF4-FFF2-40B4-BE49-F238E27FC236}">
                <a16:creationId xmlns:a16="http://schemas.microsoft.com/office/drawing/2014/main" id="{65C309C5-D585-81FF-208E-F3C485787BD3}"/>
              </a:ext>
            </a:extLst>
          </p:cNvPr>
          <p:cNvPicPr>
            <a:picLocks noChangeAspect="1"/>
          </p:cNvPicPr>
          <p:nvPr/>
        </p:nvPicPr>
        <p:blipFill>
          <a:blip r:embed="rId7"/>
          <a:stretch>
            <a:fillRect/>
          </a:stretch>
        </p:blipFill>
        <p:spPr>
          <a:xfrm>
            <a:off x="11891142" y="2848124"/>
            <a:ext cx="4851836" cy="4452802"/>
          </a:xfrm>
          <a:prstGeom prst="rect">
            <a:avLst/>
          </a:prstGeom>
        </p:spPr>
      </p:pic>
    </p:spTree>
    <p:extLst>
      <p:ext uri="{BB962C8B-B14F-4D97-AF65-F5344CB8AC3E}">
        <p14:creationId xmlns:p14="http://schemas.microsoft.com/office/powerpoint/2010/main" val="845470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324966" y="1583531"/>
            <a:ext cx="8635364" cy="1280351"/>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6000" b="1" i="1" spc="-305" dirty="0">
                <a:solidFill>
                  <a:srgbClr val="FFC000"/>
                </a:solidFill>
                <a:latin typeface="Times New Roman"/>
                <a:ea typeface="+mn-lt"/>
                <a:cs typeface="+mn-lt"/>
              </a:rPr>
              <a:t>Machine Learning </a:t>
            </a: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475341" y="3220460"/>
            <a:ext cx="10984488" cy="6202917"/>
          </a:xfrm>
          <a:prstGeom prst="rect">
            <a:avLst/>
          </a:prstGeom>
        </p:spPr>
        <p:txBody>
          <a:bodyPr wrap="square" lIns="0" tIns="0" rIns="0" bIns="0" rtlCol="0" anchor="t">
            <a:spAutoFit/>
          </a:bodyPr>
          <a:lstStyle/>
          <a:p>
            <a:pPr marL="285750" indent="-285750" algn="just">
              <a:lnSpc>
                <a:spcPct val="130000"/>
              </a:lnSpc>
              <a:buFont typeface="Arial"/>
              <a:buChar char="•"/>
            </a:pPr>
            <a:r>
              <a:rPr lang="en-US" sz="2400" dirty="0">
                <a:solidFill>
                  <a:schemeClr val="bg1"/>
                </a:solidFill>
                <a:ea typeface="+mn-lt"/>
                <a:cs typeface="+mn-lt"/>
              </a:rPr>
              <a:t>Definition: Machine Learning is a subfield of artificial intelligence (AI) that focuses on developing algorithms and models that enable computers to learn and make predictions or </a:t>
            </a:r>
            <a:r>
              <a:rPr lang="en-US" sz="2400" dirty="0" err="1">
                <a:solidFill>
                  <a:schemeClr val="bg1"/>
                </a:solidFill>
                <a:ea typeface="+mn-lt"/>
                <a:cs typeface="+mn-lt"/>
              </a:rPr>
              <a:t>decisionswithout</a:t>
            </a:r>
            <a:r>
              <a:rPr lang="en-US" sz="2400" dirty="0">
                <a:solidFill>
                  <a:schemeClr val="bg1"/>
                </a:solidFill>
                <a:ea typeface="+mn-lt"/>
                <a:cs typeface="+mn-lt"/>
              </a:rPr>
              <a:t> being explicitly programmed. </a:t>
            </a:r>
          </a:p>
          <a:p>
            <a:pPr marL="285750" indent="-285750" algn="just">
              <a:lnSpc>
                <a:spcPct val="130000"/>
              </a:lnSpc>
              <a:buFont typeface="Arial"/>
              <a:buChar char="•"/>
            </a:pPr>
            <a:r>
              <a:rPr lang="en-US" sz="2400" dirty="0">
                <a:solidFill>
                  <a:schemeClr val="bg1"/>
                </a:solidFill>
                <a:ea typeface="+mn-lt"/>
                <a:cs typeface="+mn-lt"/>
              </a:rPr>
              <a:t> Learning from Data: ML algorithms learn from large amounts of data, which is used to identify patterns, extract meaningful insights, and make predictions or take actions based on that learning. </a:t>
            </a:r>
          </a:p>
          <a:p>
            <a:pPr marL="285750" indent="-285750" algn="just">
              <a:lnSpc>
                <a:spcPct val="130000"/>
              </a:lnSpc>
              <a:buFont typeface="Arial"/>
              <a:buChar char="•"/>
            </a:pPr>
            <a:r>
              <a:rPr lang="en-US" sz="2400">
                <a:solidFill>
                  <a:schemeClr val="bg1"/>
                </a:solidFill>
                <a:ea typeface="+mn-lt"/>
                <a:cs typeface="+mn-lt"/>
              </a:rPr>
              <a:t> Training Phase: ML models are trained using </a:t>
            </a:r>
            <a:r>
              <a:rPr lang="en-US" sz="2400" dirty="0">
                <a:solidFill>
                  <a:schemeClr val="bg1"/>
                </a:solidFill>
                <a:ea typeface="+mn-lt"/>
                <a:cs typeface="+mn-lt"/>
              </a:rPr>
              <a:t>labeled data, where the desired outcome or output is known. The model learns to map input data to the correct output by adjusting its internal parameters through an iterative process. </a:t>
            </a:r>
          </a:p>
          <a:p>
            <a:pPr marL="285750" indent="-285750" algn="just">
              <a:lnSpc>
                <a:spcPct val="130000"/>
              </a:lnSpc>
              <a:buFont typeface="Arial"/>
              <a:buChar char="•"/>
            </a:pPr>
            <a:r>
              <a:rPr lang="en-US" sz="2400" dirty="0">
                <a:solidFill>
                  <a:schemeClr val="bg1"/>
                </a:solidFill>
                <a:ea typeface="+mn-lt"/>
                <a:cs typeface="+mn-lt"/>
              </a:rPr>
              <a:t>Feature Extraction: ML algorithms typically require relevant features or characteristics from the input data to make accurate predictions. Feature extraction involves selecting, transforming, or engineering the most informative features from the raw data. </a:t>
            </a:r>
            <a:endParaRPr lang="en-US" sz="2400" dirty="0">
              <a:solidFill>
                <a:schemeClr val="bg1"/>
              </a:solidFill>
              <a:cs typeface="Calibri"/>
            </a:endParaRP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2694320" y="1593377"/>
            <a:ext cx="526805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1998002" y="1996349"/>
            <a:ext cx="526805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44300" y="1016716"/>
            <a:ext cx="3630605" cy="362792"/>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OJT-II</a:t>
            </a:r>
          </a:p>
        </p:txBody>
      </p:sp>
      <p:sp>
        <p:nvSpPr>
          <p:cNvPr id="21" name="AutoShape 21"/>
          <p:cNvSpPr/>
          <p:nvPr/>
        </p:nvSpPr>
        <p:spPr>
          <a:xfrm rot="21586812" flipV="1">
            <a:off x="4763786" y="1266041"/>
            <a:ext cx="10561776" cy="19707"/>
          </a:xfrm>
          <a:prstGeom prst="line">
            <a:avLst/>
          </a:prstGeom>
          <a:ln w="19050" cap="flat">
            <a:solidFill>
              <a:srgbClr val="FFFFFF"/>
            </a:solidFill>
            <a:prstDash val="solid"/>
            <a:headEnd type="none" w="sm" len="sm"/>
            <a:tailEnd type="none" w="sm" len="sm"/>
          </a:ln>
        </p:spPr>
      </p:sp>
      <p:sp>
        <p:nvSpPr>
          <p:cNvPr id="22" name="Freeform 22"/>
          <p:cNvSpPr/>
          <p:nvPr/>
        </p:nvSpPr>
        <p:spPr>
          <a:xfrm>
            <a:off x="149185" y="1843814"/>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pic>
        <p:nvPicPr>
          <p:cNvPr id="14" name="Picture 19">
            <a:extLst>
              <a:ext uri="{FF2B5EF4-FFF2-40B4-BE49-F238E27FC236}">
                <a16:creationId xmlns:a16="http://schemas.microsoft.com/office/drawing/2014/main" id="{1116A80B-EDE3-F90F-E930-8D8FAE96A75B}"/>
              </a:ext>
            </a:extLst>
          </p:cNvPr>
          <p:cNvPicPr>
            <a:picLocks noChangeAspect="1"/>
          </p:cNvPicPr>
          <p:nvPr/>
        </p:nvPicPr>
        <p:blipFill>
          <a:blip r:embed="rId7"/>
          <a:stretch>
            <a:fillRect/>
          </a:stretch>
        </p:blipFill>
        <p:spPr>
          <a:xfrm>
            <a:off x="11805250" y="2454257"/>
            <a:ext cx="5050765" cy="4817769"/>
          </a:xfrm>
          <a:prstGeom prst="rect">
            <a:avLst/>
          </a:prstGeom>
        </p:spPr>
      </p:pic>
    </p:spTree>
    <p:extLst>
      <p:ext uri="{BB962C8B-B14F-4D97-AF65-F5344CB8AC3E}">
        <p14:creationId xmlns:p14="http://schemas.microsoft.com/office/powerpoint/2010/main" val="3169057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324966" y="1583531"/>
            <a:ext cx="8635364" cy="1280351"/>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6600" b="1" i="1" spc="-305" dirty="0">
                <a:solidFill>
                  <a:srgbClr val="FFC000"/>
                </a:solidFill>
                <a:latin typeface="Times New Roman"/>
                <a:ea typeface="+mn-lt"/>
                <a:cs typeface="+mn-lt"/>
              </a:rPr>
              <a:t>Computer Vision</a:t>
            </a:r>
            <a:endParaRPr lang="en-US" sz="6600" b="1" i="1">
              <a:solidFill>
                <a:srgbClr val="FFC000"/>
              </a:solidFill>
              <a:latin typeface="Times New Roman"/>
              <a:cs typeface="Calibri"/>
            </a:endParaRP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208586" y="3220460"/>
            <a:ext cx="10077971" cy="5427576"/>
          </a:xfrm>
          <a:prstGeom prst="rect">
            <a:avLst/>
          </a:prstGeom>
        </p:spPr>
        <p:txBody>
          <a:bodyPr wrap="square" lIns="0" tIns="0" rIns="0" bIns="0" rtlCol="0" anchor="t">
            <a:spAutoFit/>
          </a:bodyPr>
          <a:lstStyle/>
          <a:p>
            <a:pPr marL="285750" indent="-285750" algn="just">
              <a:lnSpc>
                <a:spcPct val="130000"/>
              </a:lnSpc>
              <a:buFont typeface="Arial"/>
              <a:buChar char="•"/>
            </a:pPr>
            <a:r>
              <a:rPr lang="en-US" sz="2100" dirty="0">
                <a:solidFill>
                  <a:schemeClr val="bg1"/>
                </a:solidFill>
                <a:ea typeface="+mn-lt"/>
                <a:cs typeface="+mn-lt"/>
              </a:rPr>
              <a:t>Computer vision is a field of artificial intelligence and computer science that focuses on enabling computers to interpret, analyze, and understand visual information from images or videos.</a:t>
            </a:r>
          </a:p>
          <a:p>
            <a:pPr marL="285750" indent="-285750" algn="just">
              <a:lnSpc>
                <a:spcPct val="130000"/>
              </a:lnSpc>
              <a:buFont typeface="Arial"/>
              <a:buChar char="•"/>
            </a:pPr>
            <a:r>
              <a:rPr lang="en-US" sz="2100" dirty="0">
                <a:solidFill>
                  <a:schemeClr val="bg1"/>
                </a:solidFill>
                <a:ea typeface="+mn-lt"/>
                <a:cs typeface="+mn-lt"/>
              </a:rPr>
              <a:t>Here's a detailed description of computer vision: 1. Understanding Visual Data: Computer vision aims to enable computers to understand and interpret visual data, such as digital images or videos.</a:t>
            </a:r>
          </a:p>
          <a:p>
            <a:pPr marL="285750" indent="-285750" algn="just">
              <a:lnSpc>
                <a:spcPct val="130000"/>
              </a:lnSpc>
              <a:buFont typeface="Arial"/>
              <a:buChar char="•"/>
            </a:pPr>
            <a:r>
              <a:rPr lang="en-US" sz="2100" dirty="0">
                <a:solidFill>
                  <a:schemeClr val="bg1"/>
                </a:solidFill>
                <a:ea typeface="+mn-lt"/>
                <a:cs typeface="+mn-lt"/>
              </a:rPr>
              <a:t>Image </a:t>
            </a:r>
            <a:r>
              <a:rPr lang="en-US" sz="2100" err="1">
                <a:solidFill>
                  <a:schemeClr val="bg1"/>
                </a:solidFill>
                <a:ea typeface="+mn-lt"/>
                <a:cs typeface="+mn-lt"/>
              </a:rPr>
              <a:t>Processing:It</a:t>
            </a:r>
            <a:r>
              <a:rPr lang="en-US" sz="2100" dirty="0">
                <a:solidFill>
                  <a:schemeClr val="bg1"/>
                </a:solidFill>
                <a:ea typeface="+mn-lt"/>
                <a:cs typeface="+mn-lt"/>
              </a:rPr>
              <a:t> involves manipulating and enhancing digital images to improve their quality, extract features, remove noise, perform filtering operations, and prepare them for further analysis.</a:t>
            </a:r>
          </a:p>
          <a:p>
            <a:pPr marL="285750" indent="-285750" algn="just">
              <a:lnSpc>
                <a:spcPct val="130000"/>
              </a:lnSpc>
              <a:buFont typeface="Arial"/>
              <a:buChar char="•"/>
            </a:pPr>
            <a:r>
              <a:rPr lang="en-US" sz="2100" dirty="0">
                <a:solidFill>
                  <a:schemeClr val="bg1"/>
                </a:solidFill>
                <a:ea typeface="+mn-lt"/>
                <a:cs typeface="+mn-lt"/>
              </a:rPr>
              <a:t>Feature Extraction: Feature extraction is a crucial step in computer vision. It involves identifying and extracting relevant features or characteristics from images or videos.</a:t>
            </a:r>
            <a:r>
              <a:rPr lang="en-US" sz="2100" dirty="0">
                <a:solidFill>
                  <a:schemeClr val="bg1"/>
                </a:solidFill>
                <a:cs typeface="Calibri"/>
              </a:rPr>
              <a:t> </a:t>
            </a:r>
          </a:p>
          <a:p>
            <a:pPr marL="285750" indent="-285750" algn="just">
              <a:lnSpc>
                <a:spcPct val="130000"/>
              </a:lnSpc>
              <a:buFont typeface="Arial"/>
              <a:buChar char="•"/>
            </a:pPr>
            <a:r>
              <a:rPr lang="en-US" sz="2100" dirty="0">
                <a:solidFill>
                  <a:schemeClr val="bg1"/>
                </a:solidFill>
                <a:ea typeface="+mn-lt"/>
                <a:cs typeface="+mn-lt"/>
              </a:rPr>
              <a:t>. Object Recognition and Detection: Object recognition is the process of identifying and classifying specific objects or instances within an image or video.</a:t>
            </a: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2694320" y="1593377"/>
            <a:ext cx="526805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1998002" y="1996349"/>
            <a:ext cx="526805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44300" y="1016716"/>
            <a:ext cx="3630605" cy="362792"/>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OJT-II</a:t>
            </a:r>
          </a:p>
        </p:txBody>
      </p:sp>
      <p:sp>
        <p:nvSpPr>
          <p:cNvPr id="21" name="AutoShape 21"/>
          <p:cNvSpPr/>
          <p:nvPr/>
        </p:nvSpPr>
        <p:spPr>
          <a:xfrm rot="21586812" flipV="1">
            <a:off x="4763786" y="1266041"/>
            <a:ext cx="10561776" cy="19707"/>
          </a:xfrm>
          <a:prstGeom prst="line">
            <a:avLst/>
          </a:prstGeom>
          <a:ln w="19050" cap="flat">
            <a:solidFill>
              <a:srgbClr val="FFFFFF"/>
            </a:solidFill>
            <a:prstDash val="solid"/>
            <a:headEnd type="none" w="sm" len="sm"/>
            <a:tailEnd type="none" w="sm" len="sm"/>
          </a:ln>
        </p:spPr>
      </p:sp>
      <p:sp>
        <p:nvSpPr>
          <p:cNvPr id="22" name="Freeform 22"/>
          <p:cNvSpPr/>
          <p:nvPr/>
        </p:nvSpPr>
        <p:spPr>
          <a:xfrm>
            <a:off x="30943" y="1784693"/>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pic>
        <p:nvPicPr>
          <p:cNvPr id="14" name="Picture 19" descr="A picture containing graphical user interface&#10;&#10;Description automatically generated">
            <a:extLst>
              <a:ext uri="{FF2B5EF4-FFF2-40B4-BE49-F238E27FC236}">
                <a16:creationId xmlns:a16="http://schemas.microsoft.com/office/drawing/2014/main" id="{C63C2058-910F-CF7A-D12C-921BBF13392E}"/>
              </a:ext>
            </a:extLst>
          </p:cNvPr>
          <p:cNvPicPr>
            <a:picLocks noChangeAspect="1"/>
          </p:cNvPicPr>
          <p:nvPr/>
        </p:nvPicPr>
        <p:blipFill>
          <a:blip r:embed="rId7"/>
          <a:stretch>
            <a:fillRect/>
          </a:stretch>
        </p:blipFill>
        <p:spPr>
          <a:xfrm>
            <a:off x="12087554" y="2630871"/>
            <a:ext cx="4774323" cy="4670532"/>
          </a:xfrm>
          <a:prstGeom prst="rect">
            <a:avLst/>
          </a:prstGeom>
        </p:spPr>
      </p:pic>
    </p:spTree>
    <p:extLst>
      <p:ext uri="{BB962C8B-B14F-4D97-AF65-F5344CB8AC3E}">
        <p14:creationId xmlns:p14="http://schemas.microsoft.com/office/powerpoint/2010/main" val="31837994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324966" y="1583531"/>
            <a:ext cx="8635364" cy="1280351"/>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6000" b="1" i="1" spc="-305" dirty="0">
                <a:solidFill>
                  <a:srgbClr val="FFC000"/>
                </a:solidFill>
                <a:latin typeface="Times New Roman"/>
                <a:cs typeface="Calibri"/>
              </a:rPr>
              <a:t>OpenCV</a:t>
            </a:r>
            <a:endParaRPr lang="en-US" dirty="0"/>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208586" y="3772253"/>
            <a:ext cx="14551437" cy="4365682"/>
          </a:xfrm>
          <a:prstGeom prst="rect">
            <a:avLst/>
          </a:prstGeom>
        </p:spPr>
        <p:txBody>
          <a:bodyPr wrap="square" lIns="0" tIns="0" rIns="0" bIns="0" rtlCol="0" anchor="t">
            <a:spAutoFit/>
          </a:bodyPr>
          <a:lstStyle/>
          <a:p>
            <a:pPr marL="285750" indent="-285750" algn="just">
              <a:lnSpc>
                <a:spcPct val="130000"/>
              </a:lnSpc>
              <a:buFont typeface="Arial"/>
              <a:buChar char="•"/>
            </a:pPr>
            <a:r>
              <a:rPr lang="en-US" sz="2200">
                <a:solidFill>
                  <a:schemeClr val="bg1"/>
                </a:solidFill>
                <a:ea typeface="+mn-lt"/>
                <a:cs typeface="+mn-lt"/>
              </a:rPr>
              <a:t>Open CV:= OpenCV (Open-Source Computer Vision Library) is an open-source </a:t>
            </a:r>
            <a:r>
              <a:rPr lang="en-US" sz="2200" dirty="0">
                <a:solidFill>
                  <a:schemeClr val="bg1"/>
                </a:solidFill>
                <a:ea typeface="+mn-lt"/>
                <a:cs typeface="+mn-lt"/>
              </a:rPr>
              <a:t>computer vision and machine learning software library. It provides a wide range of tools, functions, and algorithms that enable developers to process, analyze, and understand visual data, such as images and videos.</a:t>
            </a:r>
          </a:p>
          <a:p>
            <a:pPr marL="285750" indent="-285750" algn="just">
              <a:lnSpc>
                <a:spcPct val="130000"/>
              </a:lnSpc>
              <a:buFont typeface="Arial"/>
              <a:buChar char="•"/>
            </a:pPr>
            <a:r>
              <a:rPr lang="en-US" sz="2200">
                <a:solidFill>
                  <a:schemeClr val="bg1"/>
                </a:solidFill>
                <a:ea typeface="+mn-lt"/>
                <a:cs typeface="+mn-lt"/>
              </a:rPr>
              <a:t>Purpose: OpenCV is primarily used for computer vision tasks, which involve extracting meaningful information from visual data</a:t>
            </a:r>
            <a:endParaRPr lang="en-US" sz="2200" dirty="0">
              <a:solidFill>
                <a:schemeClr val="bg1"/>
              </a:solidFill>
              <a:ea typeface="+mn-lt"/>
              <a:cs typeface="+mn-lt"/>
            </a:endParaRPr>
          </a:p>
          <a:p>
            <a:pPr marL="285750" indent="-285750" algn="just">
              <a:lnSpc>
                <a:spcPct val="130000"/>
              </a:lnSpc>
              <a:buFont typeface="Arial"/>
              <a:buChar char="•"/>
            </a:pPr>
            <a:r>
              <a:rPr lang="en-US" sz="2200" dirty="0">
                <a:solidFill>
                  <a:schemeClr val="bg1"/>
                </a:solidFill>
                <a:ea typeface="+mn-lt"/>
                <a:cs typeface="+mn-lt"/>
              </a:rPr>
              <a:t>Open-Source: OpenCV is an open-source library, which means that its source code is freely available to the public.</a:t>
            </a:r>
          </a:p>
          <a:p>
            <a:pPr marL="285750" indent="-285750" algn="just">
              <a:lnSpc>
                <a:spcPct val="130000"/>
              </a:lnSpc>
              <a:buFont typeface="Arial"/>
              <a:buChar char="•"/>
            </a:pPr>
            <a:r>
              <a:rPr lang="en-US" sz="2200" dirty="0">
                <a:solidFill>
                  <a:schemeClr val="bg1"/>
                </a:solidFill>
                <a:ea typeface="+mn-lt"/>
                <a:cs typeface="+mn-lt"/>
              </a:rPr>
              <a:t>Cross-Platform: OpenCV is designed to work on different operating systems, including Windows, macOS, Linux, Android, and iOS. It provides a unified API (Application Programming Interface) across platforms.</a:t>
            </a:r>
          </a:p>
          <a:p>
            <a:pPr marL="285750" indent="-285750" algn="just">
              <a:lnSpc>
                <a:spcPct val="130000"/>
              </a:lnSpc>
              <a:buFont typeface="Arial"/>
              <a:buChar char="•"/>
            </a:pPr>
            <a:r>
              <a:rPr lang="en-US" sz="2200" dirty="0">
                <a:solidFill>
                  <a:schemeClr val="bg1"/>
                </a:solidFill>
                <a:ea typeface="+mn-lt"/>
                <a:cs typeface="+mn-lt"/>
              </a:rPr>
              <a:t>Wide Language Support: OpenCV originally started as a C++ library but now supports multiple programming languages, including Python, Java, and MATLAB/Octave</a:t>
            </a: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027838" y="3012273"/>
            <a:ext cx="16954241" cy="5248344"/>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040967" y="3080229"/>
            <a:ext cx="16225086"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44300" y="1016716"/>
            <a:ext cx="3630605" cy="362792"/>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OJT-II</a:t>
            </a:r>
          </a:p>
        </p:txBody>
      </p:sp>
      <p:sp>
        <p:nvSpPr>
          <p:cNvPr id="21" name="AutoShape 21"/>
          <p:cNvSpPr/>
          <p:nvPr/>
        </p:nvSpPr>
        <p:spPr>
          <a:xfrm rot="21586812" flipV="1">
            <a:off x="4763786" y="1266041"/>
            <a:ext cx="10561776" cy="19707"/>
          </a:xfrm>
          <a:prstGeom prst="line">
            <a:avLst/>
          </a:prstGeom>
          <a:ln w="19050" cap="flat">
            <a:solidFill>
              <a:srgbClr val="FFFFFF"/>
            </a:solidFill>
            <a:prstDash val="solid"/>
            <a:headEnd type="none" w="sm" len="sm"/>
            <a:tailEnd type="none" w="sm" len="sm"/>
          </a:ln>
        </p:spPr>
      </p:sp>
      <p:sp>
        <p:nvSpPr>
          <p:cNvPr id="22" name="Freeform 22"/>
          <p:cNvSpPr/>
          <p:nvPr/>
        </p:nvSpPr>
        <p:spPr>
          <a:xfrm>
            <a:off x="149185" y="1824107"/>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extLst>
      <p:ext uri="{BB962C8B-B14F-4D97-AF65-F5344CB8AC3E}">
        <p14:creationId xmlns:p14="http://schemas.microsoft.com/office/powerpoint/2010/main" val="16940832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206725" y="1386462"/>
            <a:ext cx="8635364" cy="1280351"/>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6000" b="1" i="1" spc="-305" dirty="0">
                <a:solidFill>
                  <a:srgbClr val="FFC000"/>
                </a:solidFill>
                <a:latin typeface="Times New Roman"/>
                <a:cs typeface="Calibri"/>
              </a:rPr>
              <a:t>Smart City Project</a:t>
            </a:r>
            <a:endParaRPr lang="en-US" dirty="0"/>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814448" y="2786908"/>
            <a:ext cx="10708592" cy="6267806"/>
          </a:xfrm>
          <a:prstGeom prst="rect">
            <a:avLst/>
          </a:prstGeom>
        </p:spPr>
        <p:txBody>
          <a:bodyPr wrap="square" lIns="0" tIns="0" rIns="0" bIns="0" rtlCol="0" anchor="t">
            <a:spAutoFit/>
          </a:bodyPr>
          <a:lstStyle/>
          <a:p>
            <a:pPr marL="285750" indent="-285750" algn="just">
              <a:lnSpc>
                <a:spcPct val="130000"/>
              </a:lnSpc>
              <a:buFont typeface="Arial"/>
              <a:buChar char="•"/>
            </a:pPr>
            <a:r>
              <a:rPr lang="en-US" sz="2100" dirty="0">
                <a:solidFill>
                  <a:schemeClr val="bg1"/>
                </a:solidFill>
                <a:ea typeface="+mn-lt"/>
                <a:cs typeface="+mn-lt"/>
              </a:rPr>
              <a:t>A smart city project refers to an initiative that leverages advanced technologies and data-driven solutions to improve the quality of life, sustainability, efficiency, and overall functioning of a city. </a:t>
            </a:r>
          </a:p>
          <a:p>
            <a:pPr marL="285750" indent="-285750" algn="just">
              <a:lnSpc>
                <a:spcPct val="130000"/>
              </a:lnSpc>
              <a:buFont typeface="Arial"/>
              <a:buChar char="•"/>
            </a:pPr>
            <a:r>
              <a:rPr lang="en-US" sz="2100" dirty="0">
                <a:solidFill>
                  <a:schemeClr val="bg1"/>
                </a:solidFill>
                <a:ea typeface="+mn-lt"/>
                <a:cs typeface="+mn-lt"/>
              </a:rPr>
              <a:t>Infrastructure: Smart cities focus on developing or upgrading infrastructure with smart features, such as intelligent transportation systems (ITS), smart grids, energy-efficient buildings, and high-speed internet connectivity. </a:t>
            </a:r>
          </a:p>
          <a:p>
            <a:pPr marL="285750" indent="-285750" algn="just">
              <a:lnSpc>
                <a:spcPct val="130000"/>
              </a:lnSpc>
              <a:buFont typeface="Arial"/>
              <a:buChar char="•"/>
            </a:pPr>
            <a:r>
              <a:rPr lang="en-US" sz="2100" dirty="0">
                <a:solidFill>
                  <a:schemeClr val="bg1"/>
                </a:solidFill>
                <a:ea typeface="+mn-lt"/>
                <a:cs typeface="+mn-lt"/>
              </a:rPr>
              <a:t>Data and Technology: They rely on data collection through sensors, Internet of Things (IoT) devices, and other sources to gather real-time information about various aspects of the city.</a:t>
            </a:r>
          </a:p>
          <a:p>
            <a:pPr marL="285750" indent="-285750" algn="just">
              <a:lnSpc>
                <a:spcPct val="130000"/>
              </a:lnSpc>
              <a:buFont typeface="Arial"/>
              <a:buChar char="•"/>
            </a:pPr>
            <a:r>
              <a:rPr lang="en-US" sz="2100" dirty="0">
                <a:solidFill>
                  <a:schemeClr val="bg1"/>
                </a:solidFill>
                <a:ea typeface="+mn-lt"/>
                <a:cs typeface="+mn-lt"/>
              </a:rPr>
              <a:t>Sustainable Development: Smart cities emphasize environmental sustainability by implementing eco-friendly practices, such as renewable energy generation, energyefficient lighting, waste management systems, and green spaces.</a:t>
            </a:r>
          </a:p>
          <a:p>
            <a:pPr marL="285750" indent="-285750" algn="just">
              <a:lnSpc>
                <a:spcPct val="130000"/>
              </a:lnSpc>
              <a:buFont typeface="Arial"/>
              <a:buChar char="•"/>
            </a:pPr>
            <a:r>
              <a:rPr lang="en-US" sz="2100" dirty="0">
                <a:solidFill>
                  <a:schemeClr val="bg1"/>
                </a:solidFill>
                <a:ea typeface="+mn-lt"/>
                <a:cs typeface="+mn-lt"/>
              </a:rPr>
              <a:t>Citizen Engagement::=Projects often involve community input, feedback mechanisms, Internship on Artificial Intelligence and Machine Learning  and the use of digital platforms to connect residents with city authorities, allowing them to voice concerns, access services, and contribute to </a:t>
            </a:r>
            <a:r>
              <a:rPr lang="en-US" sz="2100" err="1">
                <a:solidFill>
                  <a:schemeClr val="bg1"/>
                </a:solidFill>
                <a:ea typeface="+mn-lt"/>
                <a:cs typeface="+mn-lt"/>
              </a:rPr>
              <a:t>decisionmaking</a:t>
            </a:r>
            <a:r>
              <a:rPr lang="en-US" sz="2100" dirty="0">
                <a:solidFill>
                  <a:schemeClr val="bg1"/>
                </a:solidFill>
                <a:ea typeface="+mn-lt"/>
                <a:cs typeface="+mn-lt"/>
              </a:rPr>
              <a:t> processes.</a:t>
            </a: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340583" y="454879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064686" y="5637580"/>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2694320" y="1593377"/>
            <a:ext cx="526805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1998002" y="1996349"/>
            <a:ext cx="526805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44300" y="1016716"/>
            <a:ext cx="3630605" cy="362792"/>
          </a:xfrm>
          <a:prstGeom prst="rect">
            <a:avLst/>
          </a:prstGeom>
        </p:spPr>
        <p:txBody>
          <a:bodyPr wrap="square" lIns="0" tIns="0" rIns="0" bIns="0" rtlCol="0" anchor="t">
            <a:spAutoFit/>
          </a:bodyPr>
          <a:lstStyle/>
          <a:p>
            <a:pPr algn="ctr">
              <a:lnSpc>
                <a:spcPts val="3079"/>
              </a:lnSpc>
            </a:pPr>
            <a:r>
              <a:rPr lang="en-US" sz="2150" dirty="0" err="1">
                <a:solidFill>
                  <a:srgbClr val="FFFFFF"/>
                </a:solidFill>
                <a:latin typeface="Times New Roman"/>
                <a:ea typeface="Open Sans Bold"/>
                <a:cs typeface="Open Sans Bold"/>
              </a:rPr>
              <a:t>UseCase</a:t>
            </a:r>
            <a:r>
              <a:rPr lang="en-US" sz="2150" dirty="0">
                <a:solidFill>
                  <a:srgbClr val="FFFFFF"/>
                </a:solidFill>
                <a:latin typeface="Times New Roman"/>
                <a:ea typeface="Open Sans Bold"/>
                <a:cs typeface="Open Sans Bold"/>
              </a:rPr>
              <a:t>-II</a:t>
            </a:r>
          </a:p>
        </p:txBody>
      </p:sp>
      <p:sp>
        <p:nvSpPr>
          <p:cNvPr id="21" name="AutoShape 21"/>
          <p:cNvSpPr/>
          <p:nvPr/>
        </p:nvSpPr>
        <p:spPr>
          <a:xfrm rot="21586812" flipV="1">
            <a:off x="4763786" y="1266041"/>
            <a:ext cx="10561776" cy="19707"/>
          </a:xfrm>
          <a:prstGeom prst="line">
            <a:avLst/>
          </a:prstGeom>
          <a:ln w="19050" cap="flat">
            <a:solidFill>
              <a:srgbClr val="FFFFFF"/>
            </a:solidFill>
            <a:prstDash val="solid"/>
            <a:headEnd type="none" w="sm" len="sm"/>
            <a:tailEnd type="none" w="sm" len="sm"/>
          </a:ln>
        </p:spPr>
      </p:sp>
      <p:sp>
        <p:nvSpPr>
          <p:cNvPr id="22" name="Freeform 22"/>
          <p:cNvSpPr/>
          <p:nvPr/>
        </p:nvSpPr>
        <p:spPr>
          <a:xfrm>
            <a:off x="149185" y="1843814"/>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pic>
        <p:nvPicPr>
          <p:cNvPr id="14" name="Picture 19" descr="Diagram&#10;&#10;Description automatically generated">
            <a:extLst>
              <a:ext uri="{FF2B5EF4-FFF2-40B4-BE49-F238E27FC236}">
                <a16:creationId xmlns:a16="http://schemas.microsoft.com/office/drawing/2014/main" id="{498D3E69-4B3C-3464-24EC-864DC29733F2}"/>
              </a:ext>
            </a:extLst>
          </p:cNvPr>
          <p:cNvPicPr>
            <a:picLocks noChangeAspect="1"/>
          </p:cNvPicPr>
          <p:nvPr/>
        </p:nvPicPr>
        <p:blipFill>
          <a:blip r:embed="rId7"/>
          <a:stretch>
            <a:fillRect/>
          </a:stretch>
        </p:blipFill>
        <p:spPr>
          <a:xfrm>
            <a:off x="12127625" y="2331813"/>
            <a:ext cx="4694181" cy="4933633"/>
          </a:xfrm>
          <a:prstGeom prst="rect">
            <a:avLst/>
          </a:prstGeom>
        </p:spPr>
      </p:pic>
    </p:spTree>
    <p:extLst>
      <p:ext uri="{BB962C8B-B14F-4D97-AF65-F5344CB8AC3E}">
        <p14:creationId xmlns:p14="http://schemas.microsoft.com/office/powerpoint/2010/main" val="28202296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324966" y="1583531"/>
            <a:ext cx="8635364" cy="1280351"/>
          </a:xfrm>
          <a:prstGeom prst="rect">
            <a:avLst/>
          </a:prstGeom>
        </p:spPr>
        <p:txBody>
          <a:bodyPr wrap="square" lIns="0" tIns="0" rIns="0" bIns="0" rtlCol="0" anchor="t">
            <a:spAutoFit/>
          </a:bodyPr>
          <a:lstStyle/>
          <a:p>
            <a:pPr marL="685800" indent="-685800" algn="just">
              <a:lnSpc>
                <a:spcPts val="11214"/>
              </a:lnSpc>
              <a:buFont typeface="Wingdings"/>
              <a:buChar char="q"/>
            </a:pPr>
            <a:r>
              <a:rPr lang="en-US" sz="6600" b="1" i="1" spc="-305" dirty="0">
                <a:solidFill>
                  <a:srgbClr val="FFC000"/>
                </a:solidFill>
                <a:latin typeface="Times New Roman"/>
                <a:ea typeface="+mn-lt"/>
                <a:cs typeface="+mn-lt"/>
              </a:rPr>
              <a:t>Problem Statement </a:t>
            </a:r>
            <a:endParaRPr lang="en-US" sz="6600" b="1" i="1">
              <a:solidFill>
                <a:srgbClr val="FFC000"/>
              </a:solidFill>
              <a:latin typeface="Times New Roman"/>
              <a:cs typeface="Calibri"/>
            </a:endParaRP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982515" y="2995132"/>
            <a:ext cx="16751172" cy="6126164"/>
          </a:xfrm>
          <a:prstGeom prst="rect">
            <a:avLst/>
          </a:prstGeom>
        </p:spPr>
        <p:txBody>
          <a:bodyPr wrap="square" lIns="0" tIns="0" rIns="0" bIns="0" rtlCol="0" anchor="t">
            <a:spAutoFit/>
          </a:bodyPr>
          <a:lstStyle/>
          <a:p>
            <a:pPr algn="just">
              <a:lnSpc>
                <a:spcPct val="130000"/>
              </a:lnSpc>
            </a:pPr>
            <a:r>
              <a:rPr lang="en-US" sz="2200" dirty="0">
                <a:solidFill>
                  <a:schemeClr val="bg1">
                    <a:lumMod val="95000"/>
                  </a:schemeClr>
                </a:solidFill>
                <a:ea typeface="+mn-lt"/>
                <a:cs typeface="+mn-lt"/>
              </a:rPr>
              <a:t>Import the necessary libraries: cv2 and pytesseract. </a:t>
            </a:r>
            <a:endParaRPr lang="en-US">
              <a:solidFill>
                <a:schemeClr val="bg1">
                  <a:lumMod val="95000"/>
                </a:schemeClr>
              </a:solidFill>
              <a:cs typeface="Calibri"/>
            </a:endParaRPr>
          </a:p>
          <a:p>
            <a:pPr algn="just">
              <a:lnSpc>
                <a:spcPct val="130000"/>
              </a:lnSpc>
            </a:pPr>
            <a:r>
              <a:rPr lang="en-US" sz="2200" dirty="0">
                <a:solidFill>
                  <a:schemeClr val="bg1">
                    <a:lumMod val="95000"/>
                  </a:schemeClr>
                </a:solidFill>
                <a:ea typeface="+mn-lt"/>
                <a:cs typeface="+mn-lt"/>
              </a:rPr>
              <a:t>2. Set the path to the Tesseract executable using pytesseract.pytesseract.tesseract_cmd. </a:t>
            </a:r>
            <a:endParaRPr lang="en-US">
              <a:solidFill>
                <a:schemeClr val="bg1">
                  <a:lumMod val="95000"/>
                </a:schemeClr>
              </a:solidFill>
              <a:ea typeface="+mn-lt"/>
              <a:cs typeface="+mn-lt"/>
            </a:endParaRPr>
          </a:p>
          <a:p>
            <a:pPr algn="just">
              <a:lnSpc>
                <a:spcPct val="130000"/>
              </a:lnSpc>
            </a:pPr>
            <a:r>
              <a:rPr lang="en-US" sz="2200" dirty="0">
                <a:solidFill>
                  <a:schemeClr val="bg1">
                    <a:lumMod val="95000"/>
                  </a:schemeClr>
                </a:solidFill>
                <a:ea typeface="+mn-lt"/>
                <a:cs typeface="+mn-lt"/>
              </a:rPr>
              <a:t>3. Load the trained cascade classifier for number plate detection using cv2.CascadeClassifier. </a:t>
            </a:r>
            <a:endParaRPr lang="en-US">
              <a:solidFill>
                <a:schemeClr val="bg1">
                  <a:lumMod val="95000"/>
                </a:schemeClr>
              </a:solidFill>
              <a:ea typeface="+mn-lt"/>
              <a:cs typeface="+mn-lt"/>
            </a:endParaRPr>
          </a:p>
          <a:p>
            <a:pPr algn="just">
              <a:lnSpc>
                <a:spcPct val="130000"/>
              </a:lnSpc>
            </a:pPr>
            <a:r>
              <a:rPr lang="en-US" sz="2200" dirty="0">
                <a:solidFill>
                  <a:schemeClr val="bg1">
                    <a:lumMod val="95000"/>
                  </a:schemeClr>
                </a:solidFill>
                <a:ea typeface="+mn-lt"/>
                <a:cs typeface="+mn-lt"/>
              </a:rPr>
              <a:t>4. Define a function </a:t>
            </a:r>
            <a:r>
              <a:rPr lang="en-US" sz="2200" err="1">
                <a:solidFill>
                  <a:schemeClr val="bg1">
                    <a:lumMod val="95000"/>
                  </a:schemeClr>
                </a:solidFill>
                <a:ea typeface="+mn-lt"/>
                <a:cs typeface="+mn-lt"/>
              </a:rPr>
              <a:t>recognize_number_plate</a:t>
            </a:r>
            <a:r>
              <a:rPr lang="en-US" sz="2200" dirty="0">
                <a:solidFill>
                  <a:schemeClr val="bg1">
                    <a:lumMod val="95000"/>
                  </a:schemeClr>
                </a:solidFill>
                <a:ea typeface="+mn-lt"/>
                <a:cs typeface="+mn-lt"/>
              </a:rPr>
              <a:t> that takes an image as input and performs the following steps: • Convert the image to grayscale. • Apply Gaussian blur to reduce noise. • Use Tesseract OCR to extract the text from the image • Return the extracted text. </a:t>
            </a:r>
            <a:endParaRPr lang="en-US">
              <a:solidFill>
                <a:schemeClr val="bg1">
                  <a:lumMod val="95000"/>
                </a:schemeClr>
              </a:solidFill>
              <a:ea typeface="+mn-lt"/>
              <a:cs typeface="+mn-lt"/>
            </a:endParaRPr>
          </a:p>
          <a:p>
            <a:pPr algn="just">
              <a:lnSpc>
                <a:spcPct val="130000"/>
              </a:lnSpc>
            </a:pPr>
            <a:r>
              <a:rPr lang="en-US" sz="2200" dirty="0">
                <a:solidFill>
                  <a:schemeClr val="bg1">
                    <a:lumMod val="95000"/>
                  </a:schemeClr>
                </a:solidFill>
                <a:ea typeface="+mn-lt"/>
                <a:cs typeface="+mn-lt"/>
              </a:rPr>
              <a:t>5. Read an input image using cv2.imread. </a:t>
            </a:r>
            <a:endParaRPr lang="en-US" dirty="0">
              <a:solidFill>
                <a:schemeClr val="bg1">
                  <a:lumMod val="95000"/>
                </a:schemeClr>
              </a:solidFill>
              <a:ea typeface="+mn-lt"/>
              <a:cs typeface="+mn-lt"/>
            </a:endParaRPr>
          </a:p>
          <a:p>
            <a:pPr algn="just">
              <a:lnSpc>
                <a:spcPct val="130000"/>
              </a:lnSpc>
            </a:pPr>
            <a:r>
              <a:rPr lang="en-US" sz="2200" dirty="0">
                <a:solidFill>
                  <a:schemeClr val="bg1">
                    <a:lumMod val="95000"/>
                  </a:schemeClr>
                </a:solidFill>
                <a:ea typeface="+mn-lt"/>
                <a:cs typeface="+mn-lt"/>
              </a:rPr>
              <a:t>6. Convert the image to grayscale using cv2.cvtColor. 7. Use the cascade classifier to detect number plates in the image using plate_cascade.detectMultiScale with specified parameters (scaleFactor, minNeighbors, minSize). </a:t>
            </a:r>
            <a:endParaRPr lang="en-US">
              <a:solidFill>
                <a:schemeClr val="bg1">
                  <a:lumMod val="95000"/>
                </a:schemeClr>
              </a:solidFill>
              <a:ea typeface="+mn-lt"/>
              <a:cs typeface="+mn-lt"/>
            </a:endParaRPr>
          </a:p>
          <a:p>
            <a:pPr algn="just">
              <a:lnSpc>
                <a:spcPct val="130000"/>
              </a:lnSpc>
            </a:pPr>
            <a:r>
              <a:rPr lang="en-US" sz="2200" dirty="0">
                <a:solidFill>
                  <a:schemeClr val="bg1">
                    <a:lumMod val="95000"/>
                  </a:schemeClr>
                </a:solidFill>
                <a:ea typeface="+mn-lt"/>
                <a:cs typeface="+mn-lt"/>
              </a:rPr>
              <a:t>8. Iterate over the detected number plate regions and perform the following steps </a:t>
            </a:r>
            <a:endParaRPr lang="en-US" dirty="0">
              <a:solidFill>
                <a:schemeClr val="bg1">
                  <a:lumMod val="95000"/>
                </a:schemeClr>
              </a:solidFill>
              <a:ea typeface="+mn-lt"/>
              <a:cs typeface="+mn-lt"/>
            </a:endParaRPr>
          </a:p>
          <a:p>
            <a:pPr lvl="1" algn="just">
              <a:lnSpc>
                <a:spcPct val="130000"/>
              </a:lnSpc>
            </a:pPr>
            <a:r>
              <a:rPr lang="en-US" sz="2200" dirty="0">
                <a:solidFill>
                  <a:schemeClr val="bg1">
                    <a:lumMod val="95000"/>
                  </a:schemeClr>
                </a:solidFill>
                <a:ea typeface="+mn-lt"/>
                <a:cs typeface="+mn-lt"/>
              </a:rPr>
              <a:t>• Draw a rectangle around each detected number plate using cv2.rectangle. </a:t>
            </a:r>
            <a:endParaRPr lang="en-US">
              <a:solidFill>
                <a:schemeClr val="bg1">
                  <a:lumMod val="95000"/>
                </a:schemeClr>
              </a:solidFill>
              <a:ea typeface="+mn-lt"/>
              <a:cs typeface="+mn-lt"/>
            </a:endParaRPr>
          </a:p>
          <a:p>
            <a:pPr lvl="1" algn="just">
              <a:lnSpc>
                <a:spcPct val="130000"/>
              </a:lnSpc>
            </a:pPr>
            <a:r>
              <a:rPr lang="en-US" sz="2200" dirty="0">
                <a:solidFill>
                  <a:schemeClr val="bg1">
                    <a:lumMod val="95000"/>
                  </a:schemeClr>
                </a:solidFill>
                <a:ea typeface="+mn-lt"/>
                <a:cs typeface="+mn-lt"/>
              </a:rPr>
              <a:t>• Extract the region of interest (number plate) from the image. </a:t>
            </a:r>
            <a:endParaRPr lang="en-US">
              <a:solidFill>
                <a:schemeClr val="bg1">
                  <a:lumMod val="95000"/>
                </a:schemeClr>
              </a:solidFill>
              <a:ea typeface="+mn-lt"/>
              <a:cs typeface="+mn-lt"/>
            </a:endParaRPr>
          </a:p>
          <a:p>
            <a:pPr lvl="1" algn="just">
              <a:lnSpc>
                <a:spcPct val="130000"/>
              </a:lnSpc>
            </a:pPr>
            <a:r>
              <a:rPr lang="en-US" sz="2200" dirty="0">
                <a:solidFill>
                  <a:schemeClr val="bg1">
                    <a:lumMod val="95000"/>
                  </a:schemeClr>
                </a:solidFill>
                <a:ea typeface="+mn-lt"/>
                <a:cs typeface="+mn-lt"/>
              </a:rPr>
              <a:t>• Convert the region to grayscale using cv2.cvtColor. </a:t>
            </a:r>
            <a:endParaRPr lang="en-US" dirty="0">
              <a:solidFill>
                <a:schemeClr val="bg1">
                  <a:lumMod val="95000"/>
                </a:schemeClr>
              </a:solidFill>
              <a:ea typeface="+mn-lt"/>
              <a:cs typeface="+mn-lt"/>
            </a:endParaRPr>
          </a:p>
          <a:p>
            <a:pPr lvl="1" algn="just">
              <a:lnSpc>
                <a:spcPct val="130000"/>
              </a:lnSpc>
            </a:pPr>
            <a:r>
              <a:rPr lang="en-US" sz="2200" dirty="0">
                <a:solidFill>
                  <a:schemeClr val="bg1">
                    <a:lumMod val="95000"/>
                  </a:schemeClr>
                </a:solidFill>
                <a:ea typeface="+mn-lt"/>
                <a:cs typeface="+mn-lt"/>
              </a:rPr>
              <a:t>• Apply Tesseract OCR to recognize the number plate text, using the --psm configuration option. </a:t>
            </a:r>
            <a:endParaRPr lang="en-US">
              <a:solidFill>
                <a:schemeClr val="bg1">
                  <a:lumMod val="95000"/>
                </a:schemeClr>
              </a:solidFill>
              <a:ea typeface="+mn-lt"/>
              <a:cs typeface="+mn-lt"/>
            </a:endParaRPr>
          </a:p>
          <a:p>
            <a:pPr lvl="1" algn="just">
              <a:lnSpc>
                <a:spcPct val="130000"/>
              </a:lnSpc>
            </a:pPr>
            <a:r>
              <a:rPr lang="en-US" sz="2200" dirty="0">
                <a:solidFill>
                  <a:schemeClr val="bg1">
                    <a:lumMod val="95000"/>
                  </a:schemeClr>
                </a:solidFill>
                <a:ea typeface="+mn-lt"/>
                <a:cs typeface="+mn-lt"/>
              </a:rPr>
              <a:t>• Display the detected number plate text using cv2.putText. </a:t>
            </a:r>
            <a:endParaRPr lang="en-US">
              <a:solidFill>
                <a:schemeClr val="bg1">
                  <a:lumMod val="95000"/>
                </a:schemeClr>
              </a:solidFill>
              <a:cs typeface="Calibri"/>
            </a:endParaRP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55157" y="3333532"/>
            <a:ext cx="17703103" cy="5248344"/>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883313" y="3927625"/>
            <a:ext cx="16461568"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864611" y="9206317"/>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44300" y="1016716"/>
            <a:ext cx="3630605" cy="362792"/>
          </a:xfrm>
          <a:prstGeom prst="rect">
            <a:avLst/>
          </a:prstGeom>
        </p:spPr>
        <p:txBody>
          <a:bodyPr wrap="square" lIns="0" tIns="0" rIns="0" bIns="0" rtlCol="0" anchor="t">
            <a:spAutoFit/>
          </a:bodyPr>
          <a:lstStyle/>
          <a:p>
            <a:pPr algn="ctr">
              <a:lnSpc>
                <a:spcPts val="3079"/>
              </a:lnSpc>
            </a:pPr>
            <a:r>
              <a:rPr lang="en-US" sz="2150" dirty="0">
                <a:solidFill>
                  <a:srgbClr val="FFFFFF"/>
                </a:solidFill>
                <a:latin typeface="Times New Roman"/>
                <a:ea typeface="Open Sans Bold"/>
                <a:cs typeface="Open Sans Bold"/>
              </a:rPr>
              <a:t>OJT-II</a:t>
            </a:r>
          </a:p>
        </p:txBody>
      </p:sp>
      <p:sp>
        <p:nvSpPr>
          <p:cNvPr id="21" name="AutoShape 21"/>
          <p:cNvSpPr/>
          <p:nvPr/>
        </p:nvSpPr>
        <p:spPr>
          <a:xfrm rot="21586812" flipV="1">
            <a:off x="4763786" y="1266041"/>
            <a:ext cx="10561776" cy="19707"/>
          </a:xfrm>
          <a:prstGeom prst="line">
            <a:avLst/>
          </a:prstGeom>
          <a:ln w="19050" cap="flat">
            <a:solidFill>
              <a:srgbClr val="FFFFFF"/>
            </a:solidFill>
            <a:prstDash val="solid"/>
            <a:headEnd type="none" w="sm" len="sm"/>
            <a:tailEnd type="none" w="sm" len="sm"/>
          </a:ln>
        </p:spPr>
      </p:sp>
      <p:sp>
        <p:nvSpPr>
          <p:cNvPr id="22" name="Freeform 22"/>
          <p:cNvSpPr/>
          <p:nvPr/>
        </p:nvSpPr>
        <p:spPr>
          <a:xfrm>
            <a:off x="213883" y="1802541"/>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extLst>
      <p:ext uri="{BB962C8B-B14F-4D97-AF65-F5344CB8AC3E}">
        <p14:creationId xmlns:p14="http://schemas.microsoft.com/office/powerpoint/2010/main" val="34499828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324966" y="1583531"/>
            <a:ext cx="12399380" cy="1291957"/>
          </a:xfrm>
          <a:prstGeom prst="rect">
            <a:avLst/>
          </a:prstGeom>
        </p:spPr>
        <p:txBody>
          <a:bodyPr wrap="square" lIns="0" tIns="0" rIns="0" bIns="0" rtlCol="0" anchor="t">
            <a:spAutoFit/>
          </a:bodyPr>
          <a:lstStyle/>
          <a:p>
            <a:pPr marL="685800" indent="-685800" algn="just">
              <a:lnSpc>
                <a:spcPts val="11214"/>
              </a:lnSpc>
              <a:buFont typeface="Wingdings,Sans-Serif"/>
              <a:buChar char="q"/>
            </a:pPr>
            <a:r>
              <a:rPr lang="en-US" sz="6500" b="1" i="1" spc="-305" dirty="0">
                <a:solidFill>
                  <a:srgbClr val="FFC000"/>
                </a:solidFill>
                <a:latin typeface="Times New Roman"/>
                <a:ea typeface="+mn-lt"/>
                <a:cs typeface="+mn-lt"/>
              </a:rPr>
              <a:t>Needs for car numberplate detection</a:t>
            </a:r>
            <a:endParaRPr lang="en-US" sz="6500" b="1" i="1" spc="-305">
              <a:solidFill>
                <a:srgbClr val="FFC000"/>
              </a:solidFill>
              <a:latin typeface="Times New Roman"/>
              <a:cs typeface="Times New Roman"/>
            </a:endParaRP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208586" y="3772253"/>
            <a:ext cx="14551437" cy="4762522"/>
          </a:xfrm>
          <a:prstGeom prst="rect">
            <a:avLst/>
          </a:prstGeom>
        </p:spPr>
        <p:txBody>
          <a:bodyPr wrap="square" lIns="0" tIns="0" rIns="0" bIns="0" rtlCol="0" anchor="t">
            <a:spAutoFit/>
          </a:bodyPr>
          <a:lstStyle/>
          <a:p>
            <a:pPr marL="285750" indent="-285750" algn="just">
              <a:lnSpc>
                <a:spcPct val="130000"/>
              </a:lnSpc>
              <a:buFont typeface="Arial"/>
              <a:buChar char="•"/>
            </a:pPr>
            <a:r>
              <a:rPr lang="en-US" sz="2400" dirty="0">
                <a:solidFill>
                  <a:schemeClr val="bg1"/>
                </a:solidFill>
                <a:ea typeface="+mn-lt"/>
                <a:cs typeface="+mn-lt"/>
              </a:rPr>
              <a:t>Number plate detection, also known as license plate recognition (LPR) or automatic number plate recognition (ANPR), is a technology that is used to read and extract information from vehicle license plates.</a:t>
            </a:r>
            <a:endParaRPr lang="en-US" sz="2400">
              <a:solidFill>
                <a:schemeClr val="bg1"/>
              </a:solidFill>
              <a:ea typeface="+mn-lt"/>
              <a:cs typeface="+mn-lt"/>
            </a:endParaRPr>
          </a:p>
          <a:p>
            <a:pPr marL="285750" indent="-285750" algn="just">
              <a:lnSpc>
                <a:spcPct val="130000"/>
              </a:lnSpc>
              <a:buFont typeface="Arial"/>
              <a:buChar char="•"/>
            </a:pPr>
            <a:r>
              <a:rPr lang="en-US" sz="2400" dirty="0">
                <a:solidFill>
                  <a:schemeClr val="bg1"/>
                </a:solidFill>
                <a:ea typeface="+mn-lt"/>
                <a:cs typeface="+mn-lt"/>
              </a:rPr>
              <a:t>Law Enforcement: Number plate detection is extensively used by law enforcement agencies to identify and track vehicles involved in criminal activities.</a:t>
            </a:r>
            <a:endParaRPr lang="en-US" sz="2400">
              <a:solidFill>
                <a:schemeClr val="bg1"/>
              </a:solidFill>
              <a:ea typeface="+mn-lt"/>
              <a:cs typeface="+mn-lt"/>
            </a:endParaRPr>
          </a:p>
          <a:p>
            <a:pPr marL="285750" indent="-285750" algn="just">
              <a:lnSpc>
                <a:spcPct val="130000"/>
              </a:lnSpc>
              <a:buFont typeface="Arial"/>
              <a:buChar char="•"/>
            </a:pPr>
            <a:r>
              <a:rPr lang="en-US" sz="2400" dirty="0">
                <a:solidFill>
                  <a:schemeClr val="bg1"/>
                </a:solidFill>
                <a:ea typeface="+mn-lt"/>
                <a:cs typeface="+mn-lt"/>
              </a:rPr>
              <a:t>Traffic Management: Number plate detection helps in monitoring and managing traffic flow.</a:t>
            </a:r>
            <a:endParaRPr lang="en-US" sz="2400">
              <a:solidFill>
                <a:schemeClr val="bg1"/>
              </a:solidFill>
              <a:ea typeface="+mn-lt"/>
              <a:cs typeface="+mn-lt"/>
            </a:endParaRPr>
          </a:p>
          <a:p>
            <a:pPr marL="285750" indent="-285750" algn="just">
              <a:lnSpc>
                <a:spcPct val="130000"/>
              </a:lnSpc>
              <a:buFont typeface="Arial"/>
              <a:buChar char="•"/>
            </a:pPr>
            <a:r>
              <a:rPr lang="en-US" sz="2400" dirty="0">
                <a:solidFill>
                  <a:schemeClr val="bg1"/>
                </a:solidFill>
                <a:ea typeface="+mn-lt"/>
                <a:cs typeface="+mn-lt"/>
              </a:rPr>
              <a:t>Parking Systems: In parking lots or garages, number plate detection is employed to automate entry and exit procedures.</a:t>
            </a:r>
          </a:p>
          <a:p>
            <a:pPr marL="285750" indent="-285750" algn="just">
              <a:lnSpc>
                <a:spcPct val="130000"/>
              </a:lnSpc>
              <a:buFont typeface="Arial"/>
              <a:buChar char="•"/>
            </a:pPr>
            <a:r>
              <a:rPr lang="en-US" sz="2400" dirty="0">
                <a:solidFill>
                  <a:schemeClr val="bg1"/>
                </a:solidFill>
                <a:ea typeface="+mn-lt"/>
                <a:cs typeface="+mn-lt"/>
              </a:rPr>
              <a:t>Toll Collection: Number plate detection is utilized in electronic toll collection systems.</a:t>
            </a:r>
          </a:p>
          <a:p>
            <a:pPr marL="285750" indent="-285750" algn="just">
              <a:lnSpc>
                <a:spcPct val="130000"/>
              </a:lnSpc>
              <a:buFont typeface="Arial"/>
              <a:buChar char="•"/>
            </a:pPr>
            <a:r>
              <a:rPr lang="en-US" sz="2400" dirty="0">
                <a:solidFill>
                  <a:schemeClr val="bg1"/>
                </a:solidFill>
                <a:ea typeface="+mn-lt"/>
                <a:cs typeface="+mn-lt"/>
              </a:rPr>
              <a:t>Security and Surveillance: Number plate detection can be used in security systems to monitor and track vehicles in sensitive areas such as airports, government facilities, or private premises.</a:t>
            </a: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1590734" y="3012273"/>
            <a:ext cx="6391345" cy="5248344"/>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2884811" y="3080229"/>
            <a:ext cx="438124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44300" y="1016716"/>
            <a:ext cx="3630605" cy="362792"/>
          </a:xfrm>
          <a:prstGeom prst="rect">
            <a:avLst/>
          </a:prstGeom>
        </p:spPr>
        <p:txBody>
          <a:bodyPr wrap="square" lIns="0" tIns="0" rIns="0" bIns="0" rtlCol="0" anchor="t">
            <a:spAutoFit/>
          </a:bodyPr>
          <a:lstStyle/>
          <a:p>
            <a:pPr algn="ctr">
              <a:lnSpc>
                <a:spcPts val="3079"/>
              </a:lnSpc>
            </a:pPr>
            <a:r>
              <a:rPr lang="en-US" sz="2150" dirty="0" err="1">
                <a:solidFill>
                  <a:srgbClr val="FFFFFF"/>
                </a:solidFill>
                <a:latin typeface="Times New Roman"/>
                <a:ea typeface="Open Sans Bold"/>
                <a:cs typeface="Open Sans Bold"/>
              </a:rPr>
              <a:t>UseCase</a:t>
            </a:r>
            <a:r>
              <a:rPr lang="en-US" sz="2150" dirty="0">
                <a:solidFill>
                  <a:srgbClr val="FFFFFF"/>
                </a:solidFill>
                <a:latin typeface="Times New Roman"/>
                <a:ea typeface="Open Sans Bold"/>
                <a:cs typeface="Open Sans Bold"/>
              </a:rPr>
              <a:t>-II</a:t>
            </a:r>
          </a:p>
        </p:txBody>
      </p:sp>
      <p:sp>
        <p:nvSpPr>
          <p:cNvPr id="21" name="AutoShape 21"/>
          <p:cNvSpPr/>
          <p:nvPr/>
        </p:nvSpPr>
        <p:spPr>
          <a:xfrm rot="21586812" flipV="1">
            <a:off x="4763786" y="1266041"/>
            <a:ext cx="10561776" cy="19707"/>
          </a:xfrm>
          <a:prstGeom prst="line">
            <a:avLst/>
          </a:prstGeom>
          <a:ln w="19050" cap="flat">
            <a:solidFill>
              <a:srgbClr val="FFFFFF"/>
            </a:solidFill>
            <a:prstDash val="solid"/>
            <a:headEnd type="none" w="sm" len="sm"/>
            <a:tailEnd type="none" w="sm" len="sm"/>
          </a:ln>
        </p:spPr>
      </p:sp>
      <p:sp>
        <p:nvSpPr>
          <p:cNvPr id="22" name="Freeform 22"/>
          <p:cNvSpPr/>
          <p:nvPr/>
        </p:nvSpPr>
        <p:spPr>
          <a:xfrm>
            <a:off x="149185" y="1824107"/>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extLst>
      <p:ext uri="{BB962C8B-B14F-4D97-AF65-F5344CB8AC3E}">
        <p14:creationId xmlns:p14="http://schemas.microsoft.com/office/powerpoint/2010/main" val="6167026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324966" y="1583531"/>
            <a:ext cx="12399380" cy="1291957"/>
          </a:xfrm>
          <a:prstGeom prst="rect">
            <a:avLst/>
          </a:prstGeom>
        </p:spPr>
        <p:txBody>
          <a:bodyPr wrap="square" lIns="0" tIns="0" rIns="0" bIns="0" rtlCol="0" anchor="t">
            <a:spAutoFit/>
          </a:bodyPr>
          <a:lstStyle/>
          <a:p>
            <a:pPr marL="685800" indent="-685800" algn="just">
              <a:lnSpc>
                <a:spcPts val="11214"/>
              </a:lnSpc>
              <a:buFont typeface="Wingdings,Sans-Serif"/>
              <a:buChar char="q"/>
            </a:pPr>
            <a:r>
              <a:rPr lang="en-US" sz="6500" spc="-305" dirty="0">
                <a:solidFill>
                  <a:srgbClr val="FFC000"/>
                </a:solidFill>
                <a:ea typeface="+mn-lt"/>
                <a:cs typeface="+mn-lt"/>
              </a:rPr>
              <a:t>Explanation</a:t>
            </a: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014492" y="2974310"/>
            <a:ext cx="15823833" cy="5686044"/>
          </a:xfrm>
          <a:prstGeom prst="rect">
            <a:avLst/>
          </a:prstGeom>
        </p:spPr>
        <p:txBody>
          <a:bodyPr wrap="square" lIns="0" tIns="0" rIns="0" bIns="0" rtlCol="0" anchor="t">
            <a:spAutoFit/>
          </a:bodyPr>
          <a:lstStyle/>
          <a:p>
            <a:pPr marL="285750" indent="-285750" algn="just">
              <a:lnSpc>
                <a:spcPct val="130000"/>
              </a:lnSpc>
              <a:buFont typeface="Arial"/>
              <a:buChar char="•"/>
            </a:pPr>
            <a:r>
              <a:rPr lang="en-US" sz="2200" dirty="0">
                <a:solidFill>
                  <a:schemeClr val="bg1"/>
                </a:solidFill>
                <a:ea typeface="+mn-lt"/>
                <a:cs typeface="+mn-lt"/>
              </a:rPr>
              <a:t>Feature Extraction: ML algorithms typically require relevant features or characteristics from the input data to make accurate predictions. Feature extraction involves selecting, transforming, or engineering the most informative features from the raw data. </a:t>
            </a:r>
            <a:endParaRPr lang="en-US" sz="2200">
              <a:solidFill>
                <a:schemeClr val="bg1"/>
              </a:solidFill>
              <a:ea typeface="+mn-lt"/>
              <a:cs typeface="+mn-lt"/>
            </a:endParaRPr>
          </a:p>
          <a:p>
            <a:pPr marL="285750" indent="-285750" algn="just">
              <a:lnSpc>
                <a:spcPct val="130000"/>
              </a:lnSpc>
              <a:buFont typeface="Arial"/>
              <a:buChar char="•"/>
            </a:pPr>
            <a:r>
              <a:rPr lang="en-US" sz="2200" dirty="0">
                <a:solidFill>
                  <a:schemeClr val="bg1"/>
                </a:solidFill>
                <a:ea typeface="+mn-lt"/>
                <a:cs typeface="+mn-lt"/>
              </a:rPr>
              <a:t>CV2: library for computer vision and image processing tasks in Python. It provides a wide range of functions and algorithms that enable developers to perform various operations on images and videos. </a:t>
            </a:r>
            <a:endParaRPr lang="en-US" sz="2200">
              <a:solidFill>
                <a:schemeClr val="bg1"/>
              </a:solidFill>
              <a:ea typeface="+mn-lt"/>
              <a:cs typeface="+mn-lt"/>
            </a:endParaRPr>
          </a:p>
          <a:p>
            <a:pPr marL="285750" indent="-285750" algn="just">
              <a:lnSpc>
                <a:spcPct val="130000"/>
              </a:lnSpc>
              <a:buFont typeface="Arial"/>
              <a:buChar char="•"/>
            </a:pPr>
            <a:r>
              <a:rPr lang="en-US" sz="2200" dirty="0" err="1">
                <a:solidFill>
                  <a:schemeClr val="bg1"/>
                </a:solidFill>
                <a:ea typeface="+mn-lt"/>
                <a:cs typeface="+mn-lt"/>
              </a:rPr>
              <a:t>pytesseract.pytesseract.tesseract_cmd</a:t>
            </a:r>
            <a:r>
              <a:rPr lang="en-US" sz="2200" dirty="0">
                <a:solidFill>
                  <a:schemeClr val="bg1"/>
                </a:solidFill>
                <a:ea typeface="+mn-lt"/>
                <a:cs typeface="+mn-lt"/>
              </a:rPr>
              <a:t>: In the context of </a:t>
            </a:r>
            <a:r>
              <a:rPr lang="en-US" sz="2200" dirty="0" err="1">
                <a:solidFill>
                  <a:schemeClr val="bg1"/>
                </a:solidFill>
                <a:ea typeface="+mn-lt"/>
                <a:cs typeface="+mn-lt"/>
              </a:rPr>
              <a:t>pytesseract</a:t>
            </a:r>
            <a:r>
              <a:rPr lang="en-US" sz="2200" dirty="0">
                <a:solidFill>
                  <a:schemeClr val="bg1"/>
                </a:solidFill>
                <a:ea typeface="+mn-lt"/>
                <a:cs typeface="+mn-lt"/>
              </a:rPr>
              <a:t>, </a:t>
            </a:r>
            <a:r>
              <a:rPr lang="en-US" sz="2200" dirty="0" err="1">
                <a:solidFill>
                  <a:schemeClr val="bg1"/>
                </a:solidFill>
                <a:ea typeface="+mn-lt"/>
                <a:cs typeface="+mn-lt"/>
              </a:rPr>
              <a:t>pytesseract.pytesseract.tesseract_cmd</a:t>
            </a:r>
            <a:r>
              <a:rPr lang="en-US" sz="2200" dirty="0">
                <a:solidFill>
                  <a:schemeClr val="bg1"/>
                </a:solidFill>
                <a:ea typeface="+mn-lt"/>
                <a:cs typeface="+mn-lt"/>
              </a:rPr>
              <a:t> is a configuration variable that represents the path to the Tesseract OCR executable on your system. </a:t>
            </a:r>
            <a:endParaRPr lang="en-US" sz="2200">
              <a:solidFill>
                <a:schemeClr val="bg1"/>
              </a:solidFill>
              <a:ea typeface="+mn-lt"/>
              <a:cs typeface="+mn-lt"/>
            </a:endParaRPr>
          </a:p>
          <a:p>
            <a:pPr marL="285750" indent="-285750" algn="just">
              <a:lnSpc>
                <a:spcPct val="130000"/>
              </a:lnSpc>
              <a:buFont typeface="Arial"/>
              <a:buChar char="•"/>
            </a:pPr>
            <a:r>
              <a:rPr lang="en-US" sz="2200" dirty="0" err="1">
                <a:solidFill>
                  <a:schemeClr val="bg1"/>
                </a:solidFill>
                <a:ea typeface="+mn-lt"/>
                <a:cs typeface="+mn-lt"/>
              </a:rPr>
              <a:t>CascadeClassifier</a:t>
            </a:r>
            <a:r>
              <a:rPr lang="en-US" sz="2200" dirty="0">
                <a:solidFill>
                  <a:schemeClr val="bg1"/>
                </a:solidFill>
                <a:ea typeface="+mn-lt"/>
                <a:cs typeface="+mn-lt"/>
              </a:rPr>
              <a:t>: The </a:t>
            </a:r>
            <a:r>
              <a:rPr lang="en-US" sz="2200" dirty="0" err="1">
                <a:solidFill>
                  <a:schemeClr val="bg1"/>
                </a:solidFill>
                <a:ea typeface="+mn-lt"/>
                <a:cs typeface="+mn-lt"/>
              </a:rPr>
              <a:t>CascadeClassifier</a:t>
            </a:r>
            <a:r>
              <a:rPr lang="en-US" sz="2200" dirty="0">
                <a:solidFill>
                  <a:schemeClr val="bg1"/>
                </a:solidFill>
                <a:ea typeface="+mn-lt"/>
                <a:cs typeface="+mn-lt"/>
              </a:rPr>
              <a:t> is a class in the OpenCV library that is used for object detection.</a:t>
            </a:r>
            <a:endParaRPr lang="en-US" sz="2200">
              <a:solidFill>
                <a:schemeClr val="bg1"/>
              </a:solidFill>
              <a:ea typeface="+mn-lt"/>
              <a:cs typeface="+mn-lt"/>
            </a:endParaRPr>
          </a:p>
          <a:p>
            <a:pPr marL="285750" indent="-285750" algn="just">
              <a:lnSpc>
                <a:spcPct val="130000"/>
              </a:lnSpc>
              <a:buFont typeface="Arial"/>
              <a:buChar char="•"/>
            </a:pPr>
            <a:r>
              <a:rPr lang="en-US" sz="2200" dirty="0" err="1">
                <a:solidFill>
                  <a:schemeClr val="bg1"/>
                </a:solidFill>
                <a:ea typeface="+mn-lt"/>
                <a:cs typeface="+mn-lt"/>
              </a:rPr>
              <a:t>Haarcascade:It</a:t>
            </a:r>
            <a:r>
              <a:rPr lang="en-US" sz="2200" dirty="0">
                <a:solidFill>
                  <a:schemeClr val="bg1"/>
                </a:solidFill>
                <a:ea typeface="+mn-lt"/>
                <a:cs typeface="+mn-lt"/>
              </a:rPr>
              <a:t> is a popular and efficient method for detecting objects in images or video frames. A Haar cascade is a series of classifiers trained to detect specific visual features in an image.</a:t>
            </a:r>
            <a:endParaRPr lang="en-US" sz="2200">
              <a:solidFill>
                <a:schemeClr val="bg1"/>
              </a:solidFill>
              <a:ea typeface="+mn-lt"/>
              <a:cs typeface="+mn-lt"/>
            </a:endParaRPr>
          </a:p>
          <a:p>
            <a:pPr marL="285750" indent="-285750" algn="just">
              <a:lnSpc>
                <a:spcPct val="130000"/>
              </a:lnSpc>
              <a:buFont typeface="Arial"/>
              <a:buChar char="•"/>
            </a:pPr>
            <a:r>
              <a:rPr lang="en-US" sz="2200" dirty="0" err="1">
                <a:solidFill>
                  <a:schemeClr val="bg1"/>
                </a:solidFill>
                <a:ea typeface="+mn-lt"/>
                <a:cs typeface="+mn-lt"/>
              </a:rPr>
              <a:t>CvtColor:cvtColor</a:t>
            </a:r>
            <a:r>
              <a:rPr lang="en-US" sz="2200" dirty="0">
                <a:solidFill>
                  <a:schemeClr val="bg1"/>
                </a:solidFill>
                <a:ea typeface="+mn-lt"/>
                <a:cs typeface="+mn-lt"/>
              </a:rPr>
              <a:t> is a function in the OpenCV library that is used to convert an image from one color space to another.</a:t>
            </a:r>
            <a:endParaRPr lang="en-US" sz="2200">
              <a:solidFill>
                <a:schemeClr val="bg1"/>
              </a:solidFill>
              <a:ea typeface="+mn-lt"/>
              <a:cs typeface="+mn-lt"/>
            </a:endParaRPr>
          </a:p>
          <a:p>
            <a:pPr marL="285750" indent="-285750" algn="just">
              <a:lnSpc>
                <a:spcPct val="130000"/>
              </a:lnSpc>
              <a:buFont typeface="Arial"/>
              <a:buChar char="•"/>
            </a:pPr>
            <a:r>
              <a:rPr lang="en-US" sz="2200" dirty="0" err="1">
                <a:solidFill>
                  <a:schemeClr val="bg1"/>
                </a:solidFill>
                <a:ea typeface="+mn-lt"/>
                <a:cs typeface="+mn-lt"/>
              </a:rPr>
              <a:t>GaussianBlur</a:t>
            </a:r>
            <a:r>
              <a:rPr lang="en-US" sz="2200" dirty="0">
                <a:solidFill>
                  <a:schemeClr val="bg1"/>
                </a:solidFill>
                <a:ea typeface="+mn-lt"/>
                <a:cs typeface="+mn-lt"/>
              </a:rPr>
              <a:t>: </a:t>
            </a:r>
            <a:r>
              <a:rPr lang="en-US" sz="2200" dirty="0" err="1">
                <a:solidFill>
                  <a:schemeClr val="bg1"/>
                </a:solidFill>
                <a:ea typeface="+mn-lt"/>
                <a:cs typeface="+mn-lt"/>
              </a:rPr>
              <a:t>GaussianBlur</a:t>
            </a:r>
            <a:r>
              <a:rPr lang="en-US" sz="2200" dirty="0">
                <a:solidFill>
                  <a:schemeClr val="bg1"/>
                </a:solidFill>
                <a:ea typeface="+mn-lt"/>
                <a:cs typeface="+mn-lt"/>
              </a:rPr>
              <a:t> is a function in the OpenCV library that is used to apply Gaussian smoothing or blurring to an image. </a:t>
            </a:r>
          </a:p>
          <a:p>
            <a:pPr marL="285750" indent="-285750" algn="just">
              <a:lnSpc>
                <a:spcPct val="130000"/>
              </a:lnSpc>
              <a:buFont typeface="Arial"/>
              <a:buChar char="•"/>
            </a:pPr>
            <a:r>
              <a:rPr lang="en-US" sz="2200" dirty="0" err="1">
                <a:solidFill>
                  <a:schemeClr val="bg1"/>
                </a:solidFill>
                <a:ea typeface="+mn-lt"/>
                <a:cs typeface="+mn-lt"/>
              </a:rPr>
              <a:t>pytesseract.image_to_string</a:t>
            </a:r>
            <a:r>
              <a:rPr lang="en-US" sz="2200" dirty="0">
                <a:solidFill>
                  <a:schemeClr val="bg1"/>
                </a:solidFill>
                <a:ea typeface="+mn-lt"/>
                <a:cs typeface="+mn-lt"/>
              </a:rPr>
              <a:t>:=</a:t>
            </a:r>
            <a:r>
              <a:rPr lang="en-US" sz="2200" dirty="0" err="1">
                <a:solidFill>
                  <a:schemeClr val="bg1"/>
                </a:solidFill>
                <a:ea typeface="+mn-lt"/>
                <a:cs typeface="+mn-lt"/>
              </a:rPr>
              <a:t>pytesseract.image_to_string</a:t>
            </a:r>
            <a:r>
              <a:rPr lang="en-US" sz="2200" dirty="0">
                <a:solidFill>
                  <a:schemeClr val="bg1"/>
                </a:solidFill>
                <a:ea typeface="+mn-lt"/>
                <a:cs typeface="+mn-lt"/>
              </a:rPr>
              <a:t> is a method provided by the pytesseract library that allows you to extract text from an image </a:t>
            </a: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1590734" y="3012273"/>
            <a:ext cx="6391345" cy="5248344"/>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2884811" y="3080229"/>
            <a:ext cx="438124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44300" y="1016716"/>
            <a:ext cx="3630605" cy="362792"/>
          </a:xfrm>
          <a:prstGeom prst="rect">
            <a:avLst/>
          </a:prstGeom>
        </p:spPr>
        <p:txBody>
          <a:bodyPr wrap="square" lIns="0" tIns="0" rIns="0" bIns="0" rtlCol="0" anchor="t">
            <a:spAutoFit/>
          </a:bodyPr>
          <a:lstStyle/>
          <a:p>
            <a:pPr algn="ctr">
              <a:lnSpc>
                <a:spcPts val="3079"/>
              </a:lnSpc>
            </a:pPr>
            <a:r>
              <a:rPr lang="en-US" sz="2150" dirty="0" err="1">
                <a:solidFill>
                  <a:srgbClr val="FFFFFF"/>
                </a:solidFill>
                <a:latin typeface="Times New Roman"/>
                <a:ea typeface="Open Sans Bold"/>
                <a:cs typeface="Open Sans Bold"/>
              </a:rPr>
              <a:t>UseCase</a:t>
            </a:r>
            <a:r>
              <a:rPr lang="en-US" sz="2150" dirty="0">
                <a:solidFill>
                  <a:srgbClr val="FFFFFF"/>
                </a:solidFill>
                <a:latin typeface="Times New Roman"/>
                <a:ea typeface="Open Sans Bold"/>
                <a:cs typeface="Open Sans Bold"/>
              </a:rPr>
              <a:t>-II</a:t>
            </a:r>
          </a:p>
        </p:txBody>
      </p:sp>
      <p:sp>
        <p:nvSpPr>
          <p:cNvPr id="21" name="AutoShape 21"/>
          <p:cNvSpPr/>
          <p:nvPr/>
        </p:nvSpPr>
        <p:spPr>
          <a:xfrm rot="21586812" flipV="1">
            <a:off x="4763786" y="1266041"/>
            <a:ext cx="10561776" cy="19707"/>
          </a:xfrm>
          <a:prstGeom prst="line">
            <a:avLst/>
          </a:prstGeom>
          <a:ln w="19050" cap="flat">
            <a:solidFill>
              <a:srgbClr val="FFFFFF"/>
            </a:solidFill>
            <a:prstDash val="solid"/>
            <a:headEnd type="none" w="sm" len="sm"/>
            <a:tailEnd type="none" w="sm" len="sm"/>
          </a:ln>
        </p:spPr>
      </p:sp>
      <p:sp>
        <p:nvSpPr>
          <p:cNvPr id="22" name="Freeform 22"/>
          <p:cNvSpPr/>
          <p:nvPr/>
        </p:nvSpPr>
        <p:spPr>
          <a:xfrm>
            <a:off x="149185" y="1824107"/>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extLst>
      <p:ext uri="{BB962C8B-B14F-4D97-AF65-F5344CB8AC3E}">
        <p14:creationId xmlns:p14="http://schemas.microsoft.com/office/powerpoint/2010/main" val="12992622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036058" y="3146838"/>
            <a:ext cx="14551437" cy="4805803"/>
          </a:xfrm>
          <a:prstGeom prst="rect">
            <a:avLst/>
          </a:prstGeom>
        </p:spPr>
        <p:txBody>
          <a:bodyPr wrap="square" lIns="0" tIns="0" rIns="0" bIns="0" rtlCol="0" anchor="t">
            <a:spAutoFit/>
          </a:bodyPr>
          <a:lstStyle/>
          <a:p>
            <a:pPr marL="285750" indent="-285750" algn="just">
              <a:lnSpc>
                <a:spcPct val="130000"/>
              </a:lnSpc>
              <a:buFont typeface="Arial"/>
              <a:buChar char="•"/>
            </a:pPr>
            <a:r>
              <a:rPr lang="en-US" sz="2200" b="1" dirty="0" err="1">
                <a:solidFill>
                  <a:schemeClr val="bg1"/>
                </a:solidFill>
                <a:ea typeface="+mn-lt"/>
                <a:cs typeface="+mn-lt"/>
              </a:rPr>
              <a:t>imread</a:t>
            </a:r>
            <a:r>
              <a:rPr lang="en-US" sz="2200" b="1" dirty="0">
                <a:solidFill>
                  <a:schemeClr val="bg1"/>
                </a:solidFill>
                <a:ea typeface="+mn-lt"/>
                <a:cs typeface="+mn-lt"/>
              </a:rPr>
              <a:t> </a:t>
            </a:r>
            <a:r>
              <a:rPr lang="en-US" sz="2200" dirty="0">
                <a:solidFill>
                  <a:schemeClr val="bg1"/>
                </a:solidFill>
                <a:ea typeface="+mn-lt"/>
                <a:cs typeface="+mn-lt"/>
              </a:rPr>
              <a:t>:=</a:t>
            </a:r>
            <a:r>
              <a:rPr lang="en-US" sz="2200" dirty="0" err="1">
                <a:solidFill>
                  <a:schemeClr val="bg1"/>
                </a:solidFill>
                <a:ea typeface="+mn-lt"/>
                <a:cs typeface="+mn-lt"/>
              </a:rPr>
              <a:t>imread</a:t>
            </a:r>
            <a:r>
              <a:rPr lang="en-US" sz="2200" dirty="0">
                <a:solidFill>
                  <a:schemeClr val="bg1"/>
                </a:solidFill>
                <a:ea typeface="+mn-lt"/>
                <a:cs typeface="+mn-lt"/>
              </a:rPr>
              <a:t> is a function in the OpenCV library that is used to read an image from a file and load it into a </a:t>
            </a:r>
            <a:r>
              <a:rPr lang="en-US" sz="2200" dirty="0" err="1">
                <a:solidFill>
                  <a:schemeClr val="bg1"/>
                </a:solidFill>
                <a:ea typeface="+mn-lt"/>
                <a:cs typeface="+mn-lt"/>
              </a:rPr>
              <a:t>numpy</a:t>
            </a:r>
            <a:r>
              <a:rPr lang="en-US" sz="2200" dirty="0">
                <a:solidFill>
                  <a:schemeClr val="bg1"/>
                </a:solidFill>
                <a:ea typeface="+mn-lt"/>
                <a:cs typeface="+mn-lt"/>
              </a:rPr>
              <a:t> array.</a:t>
            </a:r>
            <a:endParaRPr lang="en-US" sz="2200">
              <a:solidFill>
                <a:schemeClr val="bg1"/>
              </a:solidFill>
              <a:ea typeface="+mn-lt"/>
              <a:cs typeface="+mn-lt"/>
            </a:endParaRPr>
          </a:p>
          <a:p>
            <a:pPr marL="285750" indent="-285750" algn="just">
              <a:lnSpc>
                <a:spcPct val="130000"/>
              </a:lnSpc>
              <a:buFont typeface="Arial"/>
              <a:buChar char="•"/>
            </a:pPr>
            <a:r>
              <a:rPr lang="en-US" sz="2200" dirty="0">
                <a:solidFill>
                  <a:schemeClr val="bg1"/>
                </a:solidFill>
                <a:ea typeface="+mn-lt"/>
                <a:cs typeface="+mn-lt"/>
              </a:rPr>
              <a:t>COLOR_BGR2GRAY: COLOR_BGR2GRAY is a color conversion code used in OpenCV to convert an image from the BGR (Blue-Green-Red) color space to grayscale.</a:t>
            </a:r>
            <a:endParaRPr lang="en-US" sz="2200">
              <a:solidFill>
                <a:schemeClr val="bg1"/>
              </a:solidFill>
              <a:ea typeface="+mn-lt"/>
              <a:cs typeface="+mn-lt"/>
            </a:endParaRPr>
          </a:p>
          <a:p>
            <a:pPr marL="285750" indent="-285750" algn="just">
              <a:lnSpc>
                <a:spcPct val="130000"/>
              </a:lnSpc>
              <a:buFont typeface="Arial"/>
              <a:buChar char="•"/>
            </a:pPr>
            <a:r>
              <a:rPr lang="en-US" sz="2200" b="1" dirty="0" err="1">
                <a:solidFill>
                  <a:schemeClr val="bg1"/>
                </a:solidFill>
                <a:ea typeface="+mn-lt"/>
                <a:cs typeface="+mn-lt"/>
              </a:rPr>
              <a:t>plate_cascade.detectMultiScale</a:t>
            </a:r>
            <a:r>
              <a:rPr lang="en-US" sz="2200" dirty="0">
                <a:solidFill>
                  <a:schemeClr val="bg1"/>
                </a:solidFill>
                <a:ea typeface="+mn-lt"/>
                <a:cs typeface="+mn-lt"/>
              </a:rPr>
              <a:t>: </a:t>
            </a:r>
            <a:r>
              <a:rPr lang="en-US" sz="2200" dirty="0" err="1">
                <a:solidFill>
                  <a:schemeClr val="bg1"/>
                </a:solidFill>
                <a:ea typeface="+mn-lt"/>
                <a:cs typeface="+mn-lt"/>
              </a:rPr>
              <a:t>Theplate_cascade.detectMultiScale</a:t>
            </a:r>
            <a:r>
              <a:rPr lang="en-US" sz="2200" dirty="0">
                <a:solidFill>
                  <a:schemeClr val="bg1"/>
                </a:solidFill>
                <a:ea typeface="+mn-lt"/>
                <a:cs typeface="+mn-lt"/>
              </a:rPr>
              <a:t> method is used to detect license plates in an image or video frame using a cascade classifier specifically trained for license plate detection.</a:t>
            </a:r>
            <a:endParaRPr lang="en-US" sz="2200">
              <a:solidFill>
                <a:schemeClr val="bg1"/>
              </a:solidFill>
              <a:ea typeface="+mn-lt"/>
              <a:cs typeface="+mn-lt"/>
            </a:endParaRPr>
          </a:p>
          <a:p>
            <a:pPr marL="285750" indent="-285750" algn="just">
              <a:lnSpc>
                <a:spcPct val="130000"/>
              </a:lnSpc>
              <a:buFont typeface="Arial"/>
              <a:buChar char="•"/>
            </a:pPr>
            <a:r>
              <a:rPr lang="en-US" sz="2200" b="1" dirty="0">
                <a:solidFill>
                  <a:schemeClr val="bg1"/>
                </a:solidFill>
                <a:ea typeface="+mn-lt"/>
                <a:cs typeface="+mn-lt"/>
              </a:rPr>
              <a:t>FONT_HERSHEY_SIMPLEX</a:t>
            </a:r>
            <a:r>
              <a:rPr lang="en-US" sz="2200" dirty="0">
                <a:solidFill>
                  <a:schemeClr val="bg1"/>
                </a:solidFill>
                <a:ea typeface="+mn-lt"/>
                <a:cs typeface="+mn-lt"/>
              </a:rPr>
              <a:t>:FONT_HERSHEY_SIMPLEX is a font type used in OpenCV for adding text to images or video frames.</a:t>
            </a:r>
            <a:endParaRPr lang="en-US" sz="2200">
              <a:solidFill>
                <a:schemeClr val="bg1"/>
              </a:solidFill>
              <a:ea typeface="+mn-lt"/>
              <a:cs typeface="+mn-lt"/>
            </a:endParaRPr>
          </a:p>
          <a:p>
            <a:pPr marL="285750" indent="-285750" algn="just">
              <a:lnSpc>
                <a:spcPct val="130000"/>
              </a:lnSpc>
              <a:buFont typeface="Arial"/>
              <a:buChar char="•"/>
            </a:pPr>
            <a:r>
              <a:rPr lang="en-US" sz="2200" b="1" dirty="0" err="1">
                <a:solidFill>
                  <a:schemeClr val="bg1"/>
                </a:solidFill>
                <a:ea typeface="+mn-lt"/>
                <a:cs typeface="+mn-lt"/>
              </a:rPr>
              <a:t>imshow</a:t>
            </a:r>
            <a:r>
              <a:rPr lang="en-US" sz="2200" dirty="0">
                <a:solidFill>
                  <a:schemeClr val="bg1"/>
                </a:solidFill>
                <a:ea typeface="+mn-lt"/>
                <a:cs typeface="+mn-lt"/>
              </a:rPr>
              <a:t> :=</a:t>
            </a:r>
            <a:r>
              <a:rPr lang="en-US" sz="2200" dirty="0" err="1">
                <a:solidFill>
                  <a:schemeClr val="bg1"/>
                </a:solidFill>
                <a:ea typeface="+mn-lt"/>
                <a:cs typeface="+mn-lt"/>
              </a:rPr>
              <a:t>imshow</a:t>
            </a:r>
            <a:r>
              <a:rPr lang="en-US" sz="2200" dirty="0">
                <a:solidFill>
                  <a:schemeClr val="bg1"/>
                </a:solidFill>
                <a:ea typeface="+mn-lt"/>
                <a:cs typeface="+mn-lt"/>
              </a:rPr>
              <a:t> is a function in the OpenCV library used to display an image or video frame in a window. </a:t>
            </a:r>
          </a:p>
          <a:p>
            <a:pPr marL="285750" indent="-285750" algn="just">
              <a:lnSpc>
                <a:spcPct val="130000"/>
              </a:lnSpc>
              <a:buFont typeface="Arial"/>
              <a:buChar char="•"/>
            </a:pPr>
            <a:r>
              <a:rPr lang="en-US" sz="2200" dirty="0">
                <a:solidFill>
                  <a:schemeClr val="bg1"/>
                </a:solidFill>
                <a:ea typeface="+mn-lt"/>
                <a:cs typeface="+mn-lt"/>
              </a:rPr>
              <a:t>. </a:t>
            </a:r>
            <a:r>
              <a:rPr lang="en-US" sz="2200" dirty="0" err="1">
                <a:solidFill>
                  <a:schemeClr val="bg1"/>
                </a:solidFill>
                <a:ea typeface="+mn-lt"/>
                <a:cs typeface="+mn-lt"/>
              </a:rPr>
              <a:t>waitKey</a:t>
            </a:r>
            <a:r>
              <a:rPr lang="en-US" sz="2200" dirty="0">
                <a:solidFill>
                  <a:schemeClr val="bg1"/>
                </a:solidFill>
                <a:ea typeface="+mn-lt"/>
                <a:cs typeface="+mn-lt"/>
              </a:rPr>
              <a:t> :=</a:t>
            </a:r>
            <a:r>
              <a:rPr lang="en-US" sz="2200" dirty="0" err="1">
                <a:solidFill>
                  <a:schemeClr val="bg1"/>
                </a:solidFill>
                <a:ea typeface="+mn-lt"/>
                <a:cs typeface="+mn-lt"/>
              </a:rPr>
              <a:t>waitKey</a:t>
            </a:r>
            <a:r>
              <a:rPr lang="en-US" sz="2200" dirty="0">
                <a:solidFill>
                  <a:schemeClr val="bg1"/>
                </a:solidFill>
                <a:ea typeface="+mn-lt"/>
                <a:cs typeface="+mn-lt"/>
              </a:rPr>
              <a:t> is a function in the OpenCV library used to introduce a delay and wait for a keyboard event in a graphical user interface (GUI) </a:t>
            </a:r>
          </a:p>
          <a:p>
            <a:pPr marL="285750" indent="-285750" algn="just">
              <a:lnSpc>
                <a:spcPct val="130000"/>
              </a:lnSpc>
              <a:buFont typeface="Arial"/>
              <a:buChar char="•"/>
            </a:pPr>
            <a:r>
              <a:rPr lang="en-US" sz="2200" b="1" dirty="0" err="1">
                <a:solidFill>
                  <a:schemeClr val="bg1"/>
                </a:solidFill>
                <a:ea typeface="+mn-lt"/>
                <a:cs typeface="+mn-lt"/>
              </a:rPr>
              <a:t>window.DestroyAllWindows</a:t>
            </a:r>
            <a:r>
              <a:rPr lang="en-US" sz="2200" dirty="0">
                <a:solidFill>
                  <a:schemeClr val="bg1"/>
                </a:solidFill>
                <a:ea typeface="+mn-lt"/>
                <a:cs typeface="+mn-lt"/>
              </a:rPr>
              <a:t>:= </a:t>
            </a:r>
            <a:r>
              <a:rPr lang="en-US" sz="2200" dirty="0" err="1">
                <a:solidFill>
                  <a:schemeClr val="bg1"/>
                </a:solidFill>
                <a:ea typeface="+mn-lt"/>
                <a:cs typeface="+mn-lt"/>
              </a:rPr>
              <a:t>destroyAllWindows</a:t>
            </a:r>
            <a:r>
              <a:rPr lang="en-US" sz="2200" dirty="0">
                <a:solidFill>
                  <a:schemeClr val="bg1"/>
                </a:solidFill>
                <a:ea typeface="+mn-lt"/>
                <a:cs typeface="+mn-lt"/>
              </a:rPr>
              <a:t> is a function in the OpenCV library that is used to close all currently open windows created using the </a:t>
            </a:r>
            <a:r>
              <a:rPr lang="en-US" sz="2200" dirty="0" err="1">
                <a:solidFill>
                  <a:schemeClr val="bg1"/>
                </a:solidFill>
                <a:ea typeface="+mn-lt"/>
                <a:cs typeface="+mn-lt"/>
              </a:rPr>
              <a:t>imshow</a:t>
            </a:r>
            <a:r>
              <a:rPr lang="en-US" sz="2200" dirty="0">
                <a:solidFill>
                  <a:schemeClr val="bg1"/>
                </a:solidFill>
                <a:ea typeface="+mn-lt"/>
                <a:cs typeface="+mn-lt"/>
              </a:rPr>
              <a:t> function</a:t>
            </a: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11590734" y="3012273"/>
            <a:ext cx="6391345" cy="5248344"/>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2884811" y="3080229"/>
            <a:ext cx="4381242" cy="5268052"/>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44300" y="1016716"/>
            <a:ext cx="3630605" cy="362792"/>
          </a:xfrm>
          <a:prstGeom prst="rect">
            <a:avLst/>
          </a:prstGeom>
        </p:spPr>
        <p:txBody>
          <a:bodyPr wrap="square" lIns="0" tIns="0" rIns="0" bIns="0" rtlCol="0" anchor="t">
            <a:spAutoFit/>
          </a:bodyPr>
          <a:lstStyle/>
          <a:p>
            <a:pPr algn="ctr">
              <a:lnSpc>
                <a:spcPts val="3079"/>
              </a:lnSpc>
            </a:pPr>
            <a:r>
              <a:rPr lang="en-US" sz="2150" dirty="0" err="1">
                <a:solidFill>
                  <a:srgbClr val="FFFFFF"/>
                </a:solidFill>
                <a:latin typeface="Times New Roman"/>
                <a:ea typeface="Open Sans Bold"/>
                <a:cs typeface="Open Sans Bold"/>
              </a:rPr>
              <a:t>UseCase</a:t>
            </a:r>
            <a:r>
              <a:rPr lang="en-US" sz="2150" dirty="0">
                <a:solidFill>
                  <a:srgbClr val="FFFFFF"/>
                </a:solidFill>
                <a:latin typeface="Times New Roman"/>
                <a:ea typeface="Open Sans Bold"/>
                <a:cs typeface="Open Sans Bold"/>
              </a:rPr>
              <a:t>-II</a:t>
            </a:r>
          </a:p>
        </p:txBody>
      </p:sp>
      <p:sp>
        <p:nvSpPr>
          <p:cNvPr id="21" name="AutoShape 21"/>
          <p:cNvSpPr/>
          <p:nvPr/>
        </p:nvSpPr>
        <p:spPr>
          <a:xfrm rot="21586812" flipV="1">
            <a:off x="4763786" y="1266041"/>
            <a:ext cx="10561776" cy="19707"/>
          </a:xfrm>
          <a:prstGeom prst="line">
            <a:avLst/>
          </a:prstGeom>
          <a:ln w="19050" cap="flat">
            <a:solidFill>
              <a:srgbClr val="FFFFFF"/>
            </a:solidFill>
            <a:prstDash val="solid"/>
            <a:headEnd type="none" w="sm" len="sm"/>
            <a:tailEnd type="none" w="sm" len="sm"/>
          </a:ln>
        </p:spPr>
      </p:sp>
      <p:sp>
        <p:nvSpPr>
          <p:cNvPr id="22" name="Freeform 22"/>
          <p:cNvSpPr/>
          <p:nvPr/>
        </p:nvSpPr>
        <p:spPr>
          <a:xfrm>
            <a:off x="149185" y="1824107"/>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Tree>
    <p:extLst>
      <p:ext uri="{BB962C8B-B14F-4D97-AF65-F5344CB8AC3E}">
        <p14:creationId xmlns:p14="http://schemas.microsoft.com/office/powerpoint/2010/main" val="10412042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TextBox 3"/>
          <p:cNvSpPr txBox="1"/>
          <p:nvPr/>
        </p:nvSpPr>
        <p:spPr>
          <a:xfrm>
            <a:off x="5127964" y="356544"/>
            <a:ext cx="8204675" cy="1417247"/>
          </a:xfrm>
          <a:prstGeom prst="rect">
            <a:avLst/>
          </a:prstGeom>
        </p:spPr>
        <p:txBody>
          <a:bodyPr lIns="0" tIns="0" rIns="0" bIns="0" rtlCol="0" anchor="t">
            <a:spAutoFit/>
          </a:bodyPr>
          <a:lstStyle/>
          <a:p>
            <a:pPr marL="1143000" indent="-1143000" algn="r">
              <a:lnSpc>
                <a:spcPts val="12069"/>
              </a:lnSpc>
              <a:buFont typeface="Wingdings"/>
              <a:buChar char="q"/>
            </a:pPr>
            <a:r>
              <a:rPr lang="en-US" sz="8000" b="1" i="1" spc="-328" dirty="0">
                <a:solidFill>
                  <a:srgbClr val="E8AD2A"/>
                </a:solidFill>
                <a:latin typeface="Times New Roman"/>
                <a:cs typeface="Times New Roman"/>
              </a:rPr>
              <a:t>about company</a:t>
            </a:r>
            <a:endParaRPr lang="en-US"/>
          </a:p>
        </p:txBody>
      </p:sp>
      <p:sp>
        <p:nvSpPr>
          <p:cNvPr id="4" name="Freeform 4"/>
          <p:cNvSpPr/>
          <p:nvPr/>
        </p:nvSpPr>
        <p:spPr>
          <a:xfrm>
            <a:off x="16069230" y="5860222"/>
            <a:ext cx="1671380" cy="1671380"/>
          </a:xfrm>
          <a:custGeom>
            <a:avLst/>
            <a:gdLst/>
            <a:ahLst/>
            <a:cxnLst/>
            <a:rect l="l" t="t" r="r" b="b"/>
            <a:pathLst>
              <a:path w="1671380" h="1671380">
                <a:moveTo>
                  <a:pt x="0" y="0"/>
                </a:moveTo>
                <a:lnTo>
                  <a:pt x="1671380" y="0"/>
                </a:lnTo>
                <a:lnTo>
                  <a:pt x="1671380" y="1671380"/>
                </a:lnTo>
                <a:lnTo>
                  <a:pt x="0" y="16713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9573763" y="3015304"/>
            <a:ext cx="7053571" cy="4638770"/>
          </a:xfrm>
          <a:prstGeom prst="rect">
            <a:avLst/>
          </a:prstGeom>
        </p:spPr>
        <p:txBody>
          <a:bodyPr lIns="0" tIns="0" rIns="0" bIns="0" rtlCol="0" anchor="t">
            <a:spAutoFit/>
          </a:bodyPr>
          <a:lstStyle/>
          <a:p>
            <a:pPr marL="342900" indent="-342900">
              <a:buFont typeface="Arial"/>
              <a:buChar char="•"/>
            </a:pPr>
            <a:r>
              <a:rPr lang="en-US" sz="2150" dirty="0" err="1">
                <a:solidFill>
                  <a:schemeClr val="bg1"/>
                </a:solidFill>
                <a:ea typeface="+mn-lt"/>
                <a:cs typeface="+mn-lt"/>
              </a:rPr>
              <a:t>TechifyIndia</a:t>
            </a:r>
            <a:r>
              <a:rPr lang="en-US" sz="2150" dirty="0">
                <a:solidFill>
                  <a:schemeClr val="bg1"/>
                </a:solidFill>
                <a:ea typeface="+mn-lt"/>
                <a:cs typeface="+mn-lt"/>
              </a:rPr>
              <a:t> company design and build innovative IoT products for everyone that will help to improve efficiency ,quality ,</a:t>
            </a:r>
            <a:r>
              <a:rPr lang="en-US" sz="2150" dirty="0" err="1">
                <a:solidFill>
                  <a:schemeClr val="bg1"/>
                </a:solidFill>
                <a:ea typeface="+mn-lt"/>
                <a:cs typeface="+mn-lt"/>
              </a:rPr>
              <a:t>accuary</a:t>
            </a:r>
            <a:r>
              <a:rPr lang="en-US" sz="2150" dirty="0">
                <a:solidFill>
                  <a:schemeClr val="bg1"/>
                </a:solidFill>
                <a:ea typeface="+mn-lt"/>
                <a:cs typeface="+mn-lt"/>
              </a:rPr>
              <a:t> and precision and bring down costs.</a:t>
            </a:r>
            <a:endParaRPr lang="en-US">
              <a:solidFill>
                <a:schemeClr val="bg1"/>
              </a:solidFill>
              <a:ea typeface="Calibri"/>
              <a:cs typeface="Calibri"/>
            </a:endParaRPr>
          </a:p>
          <a:p>
            <a:pPr marL="342900" indent="-342900">
              <a:buFont typeface="Arial"/>
              <a:buChar char="•"/>
            </a:pPr>
            <a:r>
              <a:rPr lang="en-US" sz="2150" dirty="0" err="1">
                <a:solidFill>
                  <a:schemeClr val="bg1"/>
                </a:solidFill>
                <a:ea typeface="+mn-lt"/>
                <a:cs typeface="+mn-lt"/>
              </a:rPr>
              <a:t>TechifyIndia</a:t>
            </a:r>
            <a:r>
              <a:rPr lang="en-US" sz="2150" dirty="0">
                <a:solidFill>
                  <a:schemeClr val="bg1"/>
                </a:solidFill>
                <a:ea typeface="+mn-lt"/>
                <a:cs typeface="+mn-lt"/>
              </a:rPr>
              <a:t> company is product base company. It provide it’s won product</a:t>
            </a:r>
            <a:endParaRPr lang="en-US">
              <a:solidFill>
                <a:schemeClr val="bg1"/>
              </a:solidFill>
              <a:ea typeface="Calibri"/>
              <a:cs typeface="Calibri"/>
            </a:endParaRPr>
          </a:p>
          <a:p>
            <a:pPr marL="342900" indent="-342900">
              <a:buFont typeface="Arial"/>
              <a:buChar char="•"/>
            </a:pPr>
            <a:r>
              <a:rPr lang="en-US" sz="2150" dirty="0">
                <a:solidFill>
                  <a:schemeClr val="bg1"/>
                </a:solidFill>
                <a:ea typeface="+mn-lt"/>
                <a:cs typeface="+mn-lt"/>
              </a:rPr>
              <a:t>This company is customer side production company.</a:t>
            </a:r>
            <a:endParaRPr lang="en-US">
              <a:solidFill>
                <a:schemeClr val="bg1"/>
              </a:solidFill>
              <a:ea typeface="Calibri"/>
              <a:cs typeface="Calibri"/>
            </a:endParaRPr>
          </a:p>
          <a:p>
            <a:pPr marL="342900" indent="-342900">
              <a:lnSpc>
                <a:spcPts val="3490"/>
              </a:lnSpc>
              <a:buFont typeface="Arial"/>
              <a:buChar char="•"/>
            </a:pPr>
            <a:r>
              <a:rPr lang="en-US" sz="2150" dirty="0">
                <a:solidFill>
                  <a:schemeClr val="bg1"/>
                </a:solidFill>
                <a:ea typeface="+mn-lt"/>
                <a:cs typeface="+mn-lt"/>
              </a:rPr>
              <a:t>Since 2017, the company have been providing consulting service, website development, design services, IoT, application development and technical support to clients in various industries, whereas clients have extensive. opportunity to select the service of their chance to satisfy their digital needs.</a:t>
            </a:r>
          </a:p>
        </p:txBody>
      </p:sp>
      <p:sp>
        <p:nvSpPr>
          <p:cNvPr id="6" name="Freeform 6"/>
          <p:cNvSpPr/>
          <p:nvPr/>
        </p:nvSpPr>
        <p:spPr>
          <a:xfrm>
            <a:off x="-3362508" y="7226"/>
            <a:ext cx="11100238" cy="11100238"/>
          </a:xfrm>
          <a:custGeom>
            <a:avLst/>
            <a:gdLst/>
            <a:ahLst/>
            <a:cxnLst/>
            <a:rect l="l" t="t" r="r" b="b"/>
            <a:pathLst>
              <a:path w="11100238" h="11100238">
                <a:moveTo>
                  <a:pt x="0" y="0"/>
                </a:moveTo>
                <a:lnTo>
                  <a:pt x="11100238" y="0"/>
                </a:lnTo>
                <a:lnTo>
                  <a:pt x="11100238" y="11100238"/>
                </a:lnTo>
                <a:lnTo>
                  <a:pt x="0" y="11100238"/>
                </a:lnTo>
                <a:lnTo>
                  <a:pt x="0" y="0"/>
                </a:lnTo>
                <a:close/>
              </a:path>
            </a:pathLst>
          </a:custGeom>
          <a:blipFill>
            <a:blip r:embed="rId5">
              <a:alphaModFix amt="60000"/>
              <a:extLst>
                <a:ext uri="{96DAC541-7B7A-43D3-8B79-37D633B846F1}">
                  <asvg:svgBlip xmlns:asvg="http://schemas.microsoft.com/office/drawing/2016/SVG/main" r:embed="rId6"/>
                </a:ext>
              </a:extLst>
            </a:blip>
            <a:stretch>
              <a:fillRect/>
            </a:stretch>
          </a:blipFill>
        </p:spPr>
      </p:sp>
      <p:sp>
        <p:nvSpPr>
          <p:cNvPr id="7" name="Freeform 7"/>
          <p:cNvSpPr/>
          <p:nvPr/>
        </p:nvSpPr>
        <p:spPr>
          <a:xfrm>
            <a:off x="1714758" y="2272504"/>
            <a:ext cx="5683358" cy="5683358"/>
          </a:xfrm>
          <a:custGeom>
            <a:avLst/>
            <a:gdLst/>
            <a:ahLst/>
            <a:cxnLst/>
            <a:rect l="l" t="t" r="r" b="b"/>
            <a:pathLst>
              <a:path w="5683358" h="5683358">
                <a:moveTo>
                  <a:pt x="0" y="0"/>
                </a:moveTo>
                <a:lnTo>
                  <a:pt x="5683358" y="0"/>
                </a:lnTo>
                <a:lnTo>
                  <a:pt x="5683358" y="5683358"/>
                </a:lnTo>
                <a:lnTo>
                  <a:pt x="0" y="5683358"/>
                </a:lnTo>
                <a:lnTo>
                  <a:pt x="0" y="0"/>
                </a:lnTo>
                <a:close/>
              </a:path>
            </a:pathLst>
          </a:custGeom>
          <a:blipFill>
            <a:blip r:embed="rId5">
              <a:alphaModFix amt="40000"/>
              <a:extLst>
                <a:ext uri="{96DAC541-7B7A-43D3-8B79-37D633B846F1}">
                  <asvg:svgBlip xmlns:asvg="http://schemas.microsoft.com/office/drawing/2016/SVG/main" r:embed="rId6"/>
                </a:ext>
              </a:extLst>
            </a:blip>
            <a:stretch>
              <a:fillRect/>
            </a:stretch>
          </a:blipFill>
        </p:spPr>
      </p:sp>
      <p:sp>
        <p:nvSpPr>
          <p:cNvPr id="8" name="Freeform 8"/>
          <p:cNvSpPr/>
          <p:nvPr/>
        </p:nvSpPr>
        <p:spPr>
          <a:xfrm>
            <a:off x="1028700" y="1946414"/>
            <a:ext cx="5683358" cy="5683358"/>
          </a:xfrm>
          <a:custGeom>
            <a:avLst/>
            <a:gdLst/>
            <a:ahLst/>
            <a:cxnLst/>
            <a:rect l="l" t="t" r="r" b="b"/>
            <a:pathLst>
              <a:path w="5683358" h="5683358">
                <a:moveTo>
                  <a:pt x="0" y="0"/>
                </a:moveTo>
                <a:lnTo>
                  <a:pt x="5683358" y="0"/>
                </a:lnTo>
                <a:lnTo>
                  <a:pt x="5683358" y="5683358"/>
                </a:lnTo>
                <a:lnTo>
                  <a:pt x="0" y="5683358"/>
                </a:lnTo>
                <a:lnTo>
                  <a:pt x="0" y="0"/>
                </a:lnTo>
                <a:close/>
              </a:path>
            </a:pathLst>
          </a:custGeom>
          <a:blipFill>
            <a:blip r:embed="rId5">
              <a:alphaModFix amt="40000"/>
              <a:extLst>
                <a:ext uri="{96DAC541-7B7A-43D3-8B79-37D633B846F1}">
                  <asvg:svgBlip xmlns:asvg="http://schemas.microsoft.com/office/drawing/2016/SVG/main" r:embed="rId6"/>
                </a:ext>
              </a:extLst>
            </a:blip>
            <a:stretch>
              <a:fillRect/>
            </a:stretch>
          </a:blipFill>
        </p:spPr>
      </p:sp>
      <p:grpSp>
        <p:nvGrpSpPr>
          <p:cNvPr id="9" name="Group 9"/>
          <p:cNvGrpSpPr/>
          <p:nvPr/>
        </p:nvGrpSpPr>
        <p:grpSpPr>
          <a:xfrm>
            <a:off x="2340525" y="2940347"/>
            <a:ext cx="5844733" cy="5839749"/>
            <a:chOff x="0" y="0"/>
            <a:chExt cx="7792978" cy="7786332"/>
          </a:xfrm>
        </p:grpSpPr>
        <p:pic>
          <p:nvPicPr>
            <p:cNvPr id="10" name="Picture 10"/>
            <p:cNvPicPr>
              <a:picLocks noChangeAspect="1"/>
            </p:cNvPicPr>
            <p:nvPr/>
          </p:nvPicPr>
          <p:blipFill>
            <a:blip r:embed="rId7"/>
            <a:srcRect l="16659" r="16659"/>
            <a:stretch>
              <a:fillRect/>
            </a:stretch>
          </p:blipFill>
          <p:spPr>
            <a:xfrm>
              <a:off x="0" y="0"/>
              <a:ext cx="7792978" cy="7786332"/>
            </a:xfrm>
            <a:prstGeom prst="rect">
              <a:avLst/>
            </a:prstGeom>
          </p:spPr>
        </p:pic>
      </p:grpSp>
      <p:grpSp>
        <p:nvGrpSpPr>
          <p:cNvPr id="11" name="Group 11"/>
          <p:cNvGrpSpPr/>
          <p:nvPr/>
        </p:nvGrpSpPr>
        <p:grpSpPr>
          <a:xfrm>
            <a:off x="909868" y="1438674"/>
            <a:ext cx="4138217" cy="672107"/>
            <a:chOff x="0" y="0"/>
            <a:chExt cx="1822326" cy="406400"/>
          </a:xfrm>
        </p:grpSpPr>
        <p:sp>
          <p:nvSpPr>
            <p:cNvPr id="12" name="Freeform 12"/>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3" name="TextBox 13"/>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4" name="TextBox 14"/>
          <p:cNvSpPr txBox="1"/>
          <p:nvPr/>
        </p:nvSpPr>
        <p:spPr>
          <a:xfrm>
            <a:off x="1491356" y="1596135"/>
            <a:ext cx="2980279" cy="379015"/>
          </a:xfrm>
          <a:prstGeom prst="rect">
            <a:avLst/>
          </a:prstGeom>
        </p:spPr>
        <p:txBody>
          <a:bodyPr lIns="0" tIns="0" rIns="0" bIns="0" rtlCol="0" anchor="t">
            <a:spAutoFit/>
          </a:bodyPr>
          <a:lstStyle/>
          <a:p>
            <a:pPr algn="ctr">
              <a:lnSpc>
                <a:spcPts val="3079"/>
              </a:lnSpc>
            </a:pPr>
            <a:r>
              <a:rPr lang="en-US" sz="2400" dirty="0">
                <a:solidFill>
                  <a:srgbClr val="FFFFFF"/>
                </a:solidFill>
                <a:latin typeface="Open Sans Bold"/>
              </a:rPr>
              <a:t>TECHIFY INDIA</a:t>
            </a:r>
            <a:endParaRPr lang="en-US" sz="2400">
              <a:ea typeface="Calibri"/>
              <a:cs typeface="Calibri"/>
            </a:endParaRPr>
          </a:p>
        </p:txBody>
      </p:sp>
      <p:sp>
        <p:nvSpPr>
          <p:cNvPr id="15" name="AutoShape 15"/>
          <p:cNvSpPr/>
          <p:nvPr/>
        </p:nvSpPr>
        <p:spPr>
          <a:xfrm rot="2897" flipV="1">
            <a:off x="4445636" y="1764844"/>
            <a:ext cx="12327667" cy="19706"/>
          </a:xfrm>
          <a:prstGeom prst="line">
            <a:avLst/>
          </a:prstGeom>
          <a:ln w="19050" cap="flat">
            <a:solidFill>
              <a:srgbClr val="FFFFFF"/>
            </a:solidFill>
            <a:prstDash val="solid"/>
            <a:headEnd type="none" w="sm" len="sm"/>
            <a:tailEnd type="none" w="sm" len="sm"/>
          </a:ln>
        </p:spPr>
      </p:sp>
      <p:sp>
        <p:nvSpPr>
          <p:cNvPr id="16" name="TextBox 16"/>
          <p:cNvSpPr txBox="1"/>
          <p:nvPr/>
        </p:nvSpPr>
        <p:spPr>
          <a:xfrm>
            <a:off x="13175666" y="9059917"/>
            <a:ext cx="3729254" cy="335541"/>
          </a:xfrm>
          <a:prstGeom prst="rect">
            <a:avLst/>
          </a:prstGeom>
        </p:spPr>
        <p:txBody>
          <a:bodyPr lIns="0" tIns="0" rIns="0" bIns="0" rtlCol="0" anchor="t">
            <a:spAutoFit/>
          </a:bodyPr>
          <a:lstStyle/>
          <a:p>
            <a:pPr algn="r">
              <a:lnSpc>
                <a:spcPts val="2800"/>
              </a:lnSpc>
            </a:pPr>
            <a:r>
              <a:rPr lang="en-US" sz="2000" spc="100" dirty="0">
                <a:solidFill>
                  <a:srgbClr val="FFFFFF"/>
                </a:solidFill>
                <a:latin typeface="Open Sans"/>
              </a:rPr>
              <a:t>Get control get </a:t>
            </a:r>
            <a:r>
              <a:rPr lang="en-US" sz="2000" spc="100" dirty="0" err="1">
                <a:solidFill>
                  <a:srgbClr val="FFFFFF"/>
                </a:solidFill>
                <a:latin typeface="Open Sans"/>
              </a:rPr>
              <a:t>techify</a:t>
            </a:r>
          </a:p>
        </p:txBody>
      </p:sp>
      <p:sp>
        <p:nvSpPr>
          <p:cNvPr id="17" name="AutoShape 17"/>
          <p:cNvSpPr/>
          <p:nvPr/>
        </p:nvSpPr>
        <p:spPr>
          <a:xfrm rot="2897">
            <a:off x="1790706" y="9263062"/>
            <a:ext cx="11302909" cy="0"/>
          </a:xfrm>
          <a:prstGeom prst="line">
            <a:avLst/>
          </a:prstGeom>
          <a:ln w="19050" cap="flat">
            <a:solidFill>
              <a:srgbClr val="FFFFFF"/>
            </a:solidFill>
            <a:prstDash val="solid"/>
            <a:headEnd type="none" w="sm" len="sm"/>
            <a:tailEnd type="none" w="sm" len="sm"/>
          </a:ln>
        </p:spPr>
      </p:sp>
      <p:pic>
        <p:nvPicPr>
          <p:cNvPr id="19" name="Picture 19">
            <a:extLst>
              <a:ext uri="{FF2B5EF4-FFF2-40B4-BE49-F238E27FC236}">
                <a16:creationId xmlns:a16="http://schemas.microsoft.com/office/drawing/2014/main" id="{74439C15-1F10-4D49-A206-BEE1BF7884BF}"/>
              </a:ext>
            </a:extLst>
          </p:cNvPr>
          <p:cNvPicPr>
            <a:picLocks noChangeAspect="1"/>
          </p:cNvPicPr>
          <p:nvPr/>
        </p:nvPicPr>
        <p:blipFill>
          <a:blip r:embed="rId8"/>
          <a:stretch>
            <a:fillRect/>
          </a:stretch>
        </p:blipFill>
        <p:spPr>
          <a:xfrm>
            <a:off x="2119761" y="-4493"/>
            <a:ext cx="1691138" cy="155095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324966" y="1583531"/>
            <a:ext cx="12399380" cy="1291957"/>
          </a:xfrm>
          <a:prstGeom prst="rect">
            <a:avLst/>
          </a:prstGeom>
        </p:spPr>
        <p:txBody>
          <a:bodyPr wrap="square" lIns="0" tIns="0" rIns="0" bIns="0" rtlCol="0" anchor="t">
            <a:spAutoFit/>
          </a:bodyPr>
          <a:lstStyle/>
          <a:p>
            <a:pPr marL="685800" indent="-685800" algn="ctr">
              <a:lnSpc>
                <a:spcPts val="11214"/>
              </a:lnSpc>
              <a:buFont typeface="Wingdings,Sans-Serif"/>
              <a:buChar char="q"/>
            </a:pPr>
            <a:r>
              <a:rPr lang="en-US" sz="6500" b="1" i="1" spc="-305" dirty="0">
                <a:solidFill>
                  <a:srgbClr val="FFC000"/>
                </a:solidFill>
                <a:latin typeface="Times New Roman"/>
                <a:ea typeface="+mn-lt"/>
                <a:cs typeface="+mn-lt"/>
              </a:rPr>
              <a:t>OUTPUT</a:t>
            </a:r>
            <a:endParaRPr lang="en-US" sz="6500" b="1" i="1" spc="-305" dirty="0">
              <a:solidFill>
                <a:srgbClr val="FFC000"/>
              </a:solidFill>
              <a:latin typeface="Times New Roman"/>
              <a:cs typeface="Times New Roman"/>
            </a:endParaRPr>
          </a:p>
        </p:txBody>
      </p:sp>
      <p:sp>
        <p:nvSpPr>
          <p:cNvPr id="5" name="TextBox 5"/>
          <p:cNvSpPr txBox="1"/>
          <p:nvPr/>
        </p:nvSpPr>
        <p:spPr>
          <a:xfrm>
            <a:off x="1419410" y="378147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6" name="TextBox 6"/>
          <p:cNvSpPr txBox="1"/>
          <p:nvPr/>
        </p:nvSpPr>
        <p:spPr>
          <a:xfrm>
            <a:off x="1208586" y="3772253"/>
            <a:ext cx="14551437" cy="404598"/>
          </a:xfrm>
          <a:prstGeom prst="rect">
            <a:avLst/>
          </a:prstGeom>
        </p:spPr>
        <p:txBody>
          <a:bodyPr wrap="square" lIns="0" tIns="0" rIns="0" bIns="0" rtlCol="0" anchor="t">
            <a:spAutoFit/>
          </a:bodyPr>
          <a:lstStyle/>
          <a:p>
            <a:pPr marL="285750" indent="-285750" algn="just">
              <a:lnSpc>
                <a:spcPct val="130000"/>
              </a:lnSpc>
              <a:buFont typeface="Arial"/>
              <a:buChar char="•"/>
            </a:pPr>
            <a:endParaRPr lang="en-US" sz="2200" dirty="0">
              <a:solidFill>
                <a:srgbClr val="000000"/>
              </a:solidFill>
              <a:ea typeface="+mn-lt"/>
              <a:cs typeface="+mn-lt"/>
            </a:endParaRPr>
          </a:p>
        </p:txBody>
      </p:sp>
      <p:sp>
        <p:nvSpPr>
          <p:cNvPr id="7" name="TextBox 7"/>
          <p:cNvSpPr txBox="1"/>
          <p:nvPr/>
        </p:nvSpPr>
        <p:spPr>
          <a:xfrm>
            <a:off x="1419410" y="5800955"/>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8" name="TextBox 8"/>
          <p:cNvSpPr txBox="1"/>
          <p:nvPr/>
        </p:nvSpPr>
        <p:spPr>
          <a:xfrm>
            <a:off x="1419410" y="6436481"/>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9" name="TextBox 9"/>
          <p:cNvSpPr txBox="1"/>
          <p:nvPr/>
        </p:nvSpPr>
        <p:spPr>
          <a:xfrm>
            <a:off x="1478531" y="5297657"/>
            <a:ext cx="2642407" cy="521335"/>
          </a:xfrm>
          <a:prstGeom prst="rect">
            <a:avLst/>
          </a:prstGeom>
        </p:spPr>
        <p:txBody>
          <a:bodyPr lIns="0" tIns="0" rIns="0" bIns="0" rtlCol="0" anchor="t">
            <a:spAutoFit/>
          </a:bodyPr>
          <a:lstStyle/>
          <a:p>
            <a:pPr>
              <a:lnSpc>
                <a:spcPts val="4340"/>
              </a:lnSpc>
            </a:pPr>
            <a:endParaRPr lang="en-US" sz="3100" spc="120" dirty="0">
              <a:solidFill>
                <a:srgbClr val="E8AD2A"/>
              </a:solidFill>
              <a:latin typeface="Montserrat Semi-Bold Bold"/>
            </a:endParaRPr>
          </a:p>
        </p:txBody>
      </p:sp>
      <p:sp>
        <p:nvSpPr>
          <p:cNvPr id="10" name="TextBox 10"/>
          <p:cNvSpPr txBox="1"/>
          <p:nvPr/>
        </p:nvSpPr>
        <p:spPr>
          <a:xfrm>
            <a:off x="1202634" y="6445563"/>
            <a:ext cx="7950373" cy="335989"/>
          </a:xfrm>
          <a:prstGeom prst="rect">
            <a:avLst/>
          </a:prstGeom>
        </p:spPr>
        <p:txBody>
          <a:bodyPr lIns="0" tIns="0" rIns="0" bIns="0" rtlCol="0" anchor="t">
            <a:spAutoFit/>
          </a:bodyPr>
          <a:lstStyle/>
          <a:p>
            <a:pPr algn="just">
              <a:lnSpc>
                <a:spcPts val="2910"/>
              </a:lnSpc>
            </a:pPr>
            <a:endParaRPr lang="en-US" dirty="0">
              <a:solidFill>
                <a:srgbClr val="FFFFFF"/>
              </a:solidFill>
              <a:latin typeface="Montserrat"/>
            </a:endParaRPr>
          </a:p>
        </p:txBody>
      </p:sp>
      <p:sp>
        <p:nvSpPr>
          <p:cNvPr id="11" name="Freeform 11"/>
          <p:cNvSpPr/>
          <p:nvPr/>
        </p:nvSpPr>
        <p:spPr>
          <a:xfrm flipH="1">
            <a:off x="74470" y="2171198"/>
            <a:ext cx="16333288" cy="6305079"/>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2" name="Freeform 12"/>
          <p:cNvSpPr/>
          <p:nvPr/>
        </p:nvSpPr>
        <p:spPr>
          <a:xfrm flipH="1">
            <a:off x="1346981" y="3080229"/>
            <a:ext cx="16156298" cy="6475750"/>
          </a:xfrm>
          <a:custGeom>
            <a:avLst/>
            <a:gdLst/>
            <a:ahLst/>
            <a:cxnLst/>
            <a:rect l="l" t="t" r="r" b="b"/>
            <a:pathLst>
              <a:path w="5268052" h="5268052">
                <a:moveTo>
                  <a:pt x="5268052" y="0"/>
                </a:moveTo>
                <a:lnTo>
                  <a:pt x="0" y="0"/>
                </a:lnTo>
                <a:lnTo>
                  <a:pt x="0" y="5268052"/>
                </a:lnTo>
                <a:lnTo>
                  <a:pt x="5268052" y="5268052"/>
                </a:lnTo>
                <a:lnTo>
                  <a:pt x="5268052"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5" name="TextBox 15"/>
          <p:cNvSpPr txBox="1"/>
          <p:nvPr/>
        </p:nvSpPr>
        <p:spPr>
          <a:xfrm>
            <a:off x="10982852" y="8477162"/>
            <a:ext cx="6276448" cy="345607"/>
          </a:xfrm>
          <a:prstGeom prst="rect">
            <a:avLst/>
          </a:prstGeom>
        </p:spPr>
        <p:txBody>
          <a:bodyPr lIns="0" tIns="0" rIns="0" bIns="0" rtlCol="0" anchor="t">
            <a:spAutoFit/>
          </a:bodyPr>
          <a:lstStyle/>
          <a:p>
            <a:pPr algn="just">
              <a:lnSpc>
                <a:spcPts val="2958"/>
              </a:lnSpc>
            </a:pPr>
            <a:endParaRPr lang="en-US" dirty="0">
              <a:solidFill>
                <a:srgbClr val="FFFFFF"/>
              </a:solidFill>
              <a:latin typeface="Montserrat"/>
            </a:endParaRPr>
          </a:p>
        </p:txBody>
      </p:sp>
      <p:grpSp>
        <p:nvGrpSpPr>
          <p:cNvPr id="16" name="Group 16"/>
          <p:cNvGrpSpPr/>
          <p:nvPr/>
        </p:nvGrpSpPr>
        <p:grpSpPr>
          <a:xfrm>
            <a:off x="1596772" y="922987"/>
            <a:ext cx="2980279" cy="664637"/>
            <a:chOff x="0" y="0"/>
            <a:chExt cx="1822326" cy="406400"/>
          </a:xfrm>
        </p:grpSpPr>
        <p:sp>
          <p:nvSpPr>
            <p:cNvPr id="17" name="Freeform 17"/>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18" name="TextBox 18"/>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19" name="TextBox 19"/>
          <p:cNvSpPr txBox="1"/>
          <p:nvPr/>
        </p:nvSpPr>
        <p:spPr>
          <a:xfrm>
            <a:off x="1344300" y="1016716"/>
            <a:ext cx="3630605" cy="362792"/>
          </a:xfrm>
          <a:prstGeom prst="rect">
            <a:avLst/>
          </a:prstGeom>
        </p:spPr>
        <p:txBody>
          <a:bodyPr wrap="square" lIns="0" tIns="0" rIns="0" bIns="0" rtlCol="0" anchor="t">
            <a:spAutoFit/>
          </a:bodyPr>
          <a:lstStyle/>
          <a:p>
            <a:pPr algn="ctr">
              <a:lnSpc>
                <a:spcPts val="3079"/>
              </a:lnSpc>
            </a:pPr>
            <a:r>
              <a:rPr lang="en-US" sz="2150" dirty="0" err="1">
                <a:solidFill>
                  <a:srgbClr val="FFFFFF"/>
                </a:solidFill>
                <a:latin typeface="Times New Roman"/>
                <a:ea typeface="Open Sans Bold"/>
                <a:cs typeface="Open Sans Bold"/>
              </a:rPr>
              <a:t>UseCase</a:t>
            </a:r>
            <a:r>
              <a:rPr lang="en-US" sz="2150" dirty="0">
                <a:solidFill>
                  <a:srgbClr val="FFFFFF"/>
                </a:solidFill>
                <a:latin typeface="Times New Roman"/>
                <a:ea typeface="Open Sans Bold"/>
                <a:cs typeface="Open Sans Bold"/>
              </a:rPr>
              <a:t>-II</a:t>
            </a:r>
          </a:p>
        </p:txBody>
      </p:sp>
      <p:sp>
        <p:nvSpPr>
          <p:cNvPr id="21" name="AutoShape 21"/>
          <p:cNvSpPr/>
          <p:nvPr/>
        </p:nvSpPr>
        <p:spPr>
          <a:xfrm rot="21586812" flipV="1">
            <a:off x="4763786" y="1266041"/>
            <a:ext cx="10561776" cy="19707"/>
          </a:xfrm>
          <a:prstGeom prst="line">
            <a:avLst/>
          </a:prstGeom>
          <a:ln w="19050" cap="flat">
            <a:solidFill>
              <a:srgbClr val="FFFFFF"/>
            </a:solidFill>
            <a:prstDash val="solid"/>
            <a:headEnd type="none" w="sm" len="sm"/>
            <a:tailEnd type="none" w="sm" len="sm"/>
          </a:ln>
        </p:spPr>
      </p:sp>
      <p:sp>
        <p:nvSpPr>
          <p:cNvPr id="22" name="Freeform 22"/>
          <p:cNvSpPr/>
          <p:nvPr/>
        </p:nvSpPr>
        <p:spPr>
          <a:xfrm>
            <a:off x="149185" y="1824107"/>
            <a:ext cx="1200381" cy="1200381"/>
          </a:xfrm>
          <a:custGeom>
            <a:avLst/>
            <a:gdLst/>
            <a:ahLst/>
            <a:cxnLst/>
            <a:rect l="l" t="t" r="r" b="b"/>
            <a:pathLst>
              <a:path w="1200381" h="1200381">
                <a:moveTo>
                  <a:pt x="0" y="0"/>
                </a:moveTo>
                <a:lnTo>
                  <a:pt x="1200382" y="0"/>
                </a:lnTo>
                <a:lnTo>
                  <a:pt x="1200382" y="1200381"/>
                </a:lnTo>
                <a:lnTo>
                  <a:pt x="0" y="120038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pic>
        <p:nvPicPr>
          <p:cNvPr id="14" name="Picture 19" descr="Text&#10;&#10;Description automatically generated">
            <a:extLst>
              <a:ext uri="{FF2B5EF4-FFF2-40B4-BE49-F238E27FC236}">
                <a16:creationId xmlns:a16="http://schemas.microsoft.com/office/drawing/2014/main" id="{09F0B2A6-696B-8D01-B668-4D2D6DFBC3B5}"/>
              </a:ext>
            </a:extLst>
          </p:cNvPr>
          <p:cNvPicPr>
            <a:picLocks noChangeAspect="1"/>
          </p:cNvPicPr>
          <p:nvPr/>
        </p:nvPicPr>
        <p:blipFill>
          <a:blip r:embed="rId7"/>
          <a:stretch>
            <a:fillRect/>
          </a:stretch>
        </p:blipFill>
        <p:spPr>
          <a:xfrm>
            <a:off x="4343400" y="3076469"/>
            <a:ext cx="8587595" cy="4845739"/>
          </a:xfrm>
          <a:prstGeom prst="rect">
            <a:avLst/>
          </a:prstGeom>
        </p:spPr>
      </p:pic>
      <p:pic>
        <p:nvPicPr>
          <p:cNvPr id="20" name="Picture 22" descr="Text&#10;&#10;Description automatically generated">
            <a:extLst>
              <a:ext uri="{FF2B5EF4-FFF2-40B4-BE49-F238E27FC236}">
                <a16:creationId xmlns:a16="http://schemas.microsoft.com/office/drawing/2014/main" id="{35E1B051-6E68-702C-48C5-9CBB732E1523}"/>
              </a:ext>
            </a:extLst>
          </p:cNvPr>
          <p:cNvPicPr>
            <a:picLocks noChangeAspect="1"/>
          </p:cNvPicPr>
          <p:nvPr/>
        </p:nvPicPr>
        <p:blipFill>
          <a:blip r:embed="rId8"/>
          <a:stretch>
            <a:fillRect/>
          </a:stretch>
        </p:blipFill>
        <p:spPr>
          <a:xfrm>
            <a:off x="1841738" y="8473440"/>
            <a:ext cx="14777048" cy="974497"/>
          </a:xfrm>
          <a:prstGeom prst="rect">
            <a:avLst/>
          </a:prstGeom>
        </p:spPr>
      </p:pic>
    </p:spTree>
    <p:extLst>
      <p:ext uri="{BB962C8B-B14F-4D97-AF65-F5344CB8AC3E}">
        <p14:creationId xmlns:p14="http://schemas.microsoft.com/office/powerpoint/2010/main" val="15444569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a:off x="12029090" y="2410370"/>
            <a:ext cx="1167563" cy="1167563"/>
          </a:xfrm>
          <a:custGeom>
            <a:avLst/>
            <a:gdLst/>
            <a:ahLst/>
            <a:cxnLst/>
            <a:rect l="l" t="t" r="r" b="b"/>
            <a:pathLst>
              <a:path w="1167563" h="1167563">
                <a:moveTo>
                  <a:pt x="0" y="0"/>
                </a:moveTo>
                <a:lnTo>
                  <a:pt x="1167563" y="0"/>
                </a:lnTo>
                <a:lnTo>
                  <a:pt x="1167563" y="1167563"/>
                </a:lnTo>
                <a:lnTo>
                  <a:pt x="0" y="11675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5113868" y="2548318"/>
            <a:ext cx="1167563" cy="1167563"/>
          </a:xfrm>
          <a:custGeom>
            <a:avLst/>
            <a:gdLst/>
            <a:ahLst/>
            <a:cxnLst/>
            <a:rect l="l" t="t" r="r" b="b"/>
            <a:pathLst>
              <a:path w="1167563" h="1167563">
                <a:moveTo>
                  <a:pt x="0" y="0"/>
                </a:moveTo>
                <a:lnTo>
                  <a:pt x="1167563" y="0"/>
                </a:lnTo>
                <a:lnTo>
                  <a:pt x="1167563" y="1167563"/>
                </a:lnTo>
                <a:lnTo>
                  <a:pt x="0" y="11675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Freeform 6"/>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5">
              <a:alphaModFix amt="60000"/>
              <a:extLst>
                <a:ext uri="{96DAC541-7B7A-43D3-8B79-37D633B846F1}">
                  <asvg:svgBlip xmlns:asvg="http://schemas.microsoft.com/office/drawing/2016/SVG/main" r:embed="rId6"/>
                </a:ext>
              </a:extLst>
            </a:blip>
            <a:stretch>
              <a:fillRect/>
            </a:stretch>
          </a:blipFill>
        </p:spPr>
      </p:sp>
      <p:sp>
        <p:nvSpPr>
          <p:cNvPr id="7" name="Freeform 7"/>
          <p:cNvSpPr/>
          <p:nvPr/>
        </p:nvSpPr>
        <p:spPr>
          <a:xfrm>
            <a:off x="12088282" y="5642301"/>
            <a:ext cx="1167563" cy="1167563"/>
          </a:xfrm>
          <a:custGeom>
            <a:avLst/>
            <a:gdLst/>
            <a:ahLst/>
            <a:cxnLst/>
            <a:rect l="l" t="t" r="r" b="b"/>
            <a:pathLst>
              <a:path w="1167563" h="1167563">
                <a:moveTo>
                  <a:pt x="0" y="0"/>
                </a:moveTo>
                <a:lnTo>
                  <a:pt x="1167563" y="0"/>
                </a:lnTo>
                <a:lnTo>
                  <a:pt x="1167563" y="1167563"/>
                </a:lnTo>
                <a:lnTo>
                  <a:pt x="0" y="11675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TextBox 10"/>
          <p:cNvSpPr txBox="1"/>
          <p:nvPr/>
        </p:nvSpPr>
        <p:spPr>
          <a:xfrm>
            <a:off x="3348742" y="3959832"/>
            <a:ext cx="11590516" cy="1604170"/>
          </a:xfrm>
          <a:prstGeom prst="rect">
            <a:avLst/>
          </a:prstGeom>
        </p:spPr>
        <p:txBody>
          <a:bodyPr lIns="0" tIns="0" rIns="0" bIns="0" rtlCol="0" anchor="t">
            <a:spAutoFit/>
          </a:bodyPr>
          <a:lstStyle/>
          <a:p>
            <a:pPr algn="ctr">
              <a:lnSpc>
                <a:spcPts val="12027"/>
              </a:lnSpc>
            </a:pPr>
            <a:r>
              <a:rPr lang="en-US" sz="12027" spc="-408">
                <a:solidFill>
                  <a:srgbClr val="E8AD2A"/>
                </a:solidFill>
                <a:latin typeface="Montserrat Semi-Bold Bold"/>
              </a:rPr>
              <a:t>Thank You</a:t>
            </a:r>
          </a:p>
        </p:txBody>
      </p:sp>
      <p:sp>
        <p:nvSpPr>
          <p:cNvPr id="11" name="TextBox 11"/>
          <p:cNvSpPr txBox="1"/>
          <p:nvPr/>
        </p:nvSpPr>
        <p:spPr>
          <a:xfrm>
            <a:off x="6814611" y="5459227"/>
            <a:ext cx="4658778" cy="498746"/>
          </a:xfrm>
          <a:prstGeom prst="rect">
            <a:avLst/>
          </a:prstGeom>
        </p:spPr>
        <p:txBody>
          <a:bodyPr lIns="0" tIns="0" rIns="0" bIns="0" rtlCol="0" anchor="t">
            <a:spAutoFit/>
          </a:bodyPr>
          <a:lstStyle/>
          <a:p>
            <a:pPr algn="ctr">
              <a:lnSpc>
                <a:spcPts val="4204"/>
              </a:lnSpc>
            </a:pPr>
            <a:endParaRPr lang="en-US" sz="2600" spc="-89" dirty="0">
              <a:solidFill>
                <a:srgbClr val="FFFFFF"/>
              </a:solidFill>
              <a:latin typeface="Montserrat"/>
            </a:endParaRPr>
          </a:p>
        </p:txBody>
      </p:sp>
      <p:sp>
        <p:nvSpPr>
          <p:cNvPr id="12" name="TextBox 12"/>
          <p:cNvSpPr txBox="1"/>
          <p:nvPr/>
        </p:nvSpPr>
        <p:spPr>
          <a:xfrm>
            <a:off x="2660191" y="7240248"/>
            <a:ext cx="4522901" cy="477730"/>
          </a:xfrm>
          <a:prstGeom prst="rect">
            <a:avLst/>
          </a:prstGeom>
        </p:spPr>
        <p:txBody>
          <a:bodyPr lIns="0" tIns="0" rIns="0" bIns="0" rtlCol="0" anchor="t">
            <a:spAutoFit/>
          </a:bodyPr>
          <a:lstStyle/>
          <a:p>
            <a:pPr>
              <a:lnSpc>
                <a:spcPts val="4081"/>
              </a:lnSpc>
            </a:pPr>
            <a:endParaRPr lang="en-US" sz="2550" spc="-86" dirty="0">
              <a:solidFill>
                <a:srgbClr val="FFFFFF"/>
              </a:solidFill>
              <a:latin typeface="Montserrat"/>
            </a:endParaRPr>
          </a:p>
        </p:txBody>
      </p:sp>
      <p:sp>
        <p:nvSpPr>
          <p:cNvPr id="13" name="TextBox 13"/>
          <p:cNvSpPr txBox="1"/>
          <p:nvPr/>
        </p:nvSpPr>
        <p:spPr>
          <a:xfrm>
            <a:off x="8357383" y="7240248"/>
            <a:ext cx="3105944" cy="477730"/>
          </a:xfrm>
          <a:prstGeom prst="rect">
            <a:avLst/>
          </a:prstGeom>
        </p:spPr>
        <p:txBody>
          <a:bodyPr lIns="0" tIns="0" rIns="0" bIns="0" rtlCol="0" anchor="t">
            <a:spAutoFit/>
          </a:bodyPr>
          <a:lstStyle/>
          <a:p>
            <a:pPr>
              <a:lnSpc>
                <a:spcPts val="4081"/>
              </a:lnSpc>
            </a:pPr>
            <a:endParaRPr lang="en-US" sz="2550" spc="-86" dirty="0">
              <a:solidFill>
                <a:srgbClr val="FFFFFF"/>
              </a:solidFill>
              <a:latin typeface="Montserrat"/>
            </a:endParaRPr>
          </a:p>
        </p:txBody>
      </p:sp>
      <p:sp>
        <p:nvSpPr>
          <p:cNvPr id="14" name="TextBox 14"/>
          <p:cNvSpPr txBox="1"/>
          <p:nvPr/>
        </p:nvSpPr>
        <p:spPr>
          <a:xfrm>
            <a:off x="12907849" y="7240248"/>
            <a:ext cx="4522901" cy="477730"/>
          </a:xfrm>
          <a:prstGeom prst="rect">
            <a:avLst/>
          </a:prstGeom>
        </p:spPr>
        <p:txBody>
          <a:bodyPr lIns="0" tIns="0" rIns="0" bIns="0" rtlCol="0" anchor="t">
            <a:spAutoFit/>
          </a:bodyPr>
          <a:lstStyle/>
          <a:p>
            <a:pPr>
              <a:lnSpc>
                <a:spcPts val="4081"/>
              </a:lnSpc>
            </a:pPr>
            <a:endParaRPr lang="en-US" sz="2550" spc="-86" dirty="0">
              <a:solidFill>
                <a:srgbClr val="FFFFFF"/>
              </a:solidFill>
              <a:latin typeface="Montserrat"/>
            </a:endParaRPr>
          </a:p>
        </p:txBody>
      </p:sp>
      <p:sp>
        <p:nvSpPr>
          <p:cNvPr id="18" name="TextBox 18"/>
          <p:cNvSpPr txBox="1"/>
          <p:nvPr/>
        </p:nvSpPr>
        <p:spPr>
          <a:xfrm>
            <a:off x="9934632" y="7982459"/>
            <a:ext cx="2980279" cy="372691"/>
          </a:xfrm>
          <a:prstGeom prst="rect">
            <a:avLst/>
          </a:prstGeom>
        </p:spPr>
        <p:txBody>
          <a:bodyPr lIns="0" tIns="0" rIns="0" bIns="0" rtlCol="0" anchor="t">
            <a:spAutoFit/>
          </a:bodyPr>
          <a:lstStyle/>
          <a:p>
            <a:pPr algn="ctr">
              <a:lnSpc>
                <a:spcPts val="3079"/>
              </a:lnSpc>
            </a:pPr>
            <a:endParaRPr lang="en-US" sz="2150" dirty="0">
              <a:solidFill>
                <a:srgbClr val="FFFFFF"/>
              </a:solidFill>
              <a:latin typeface="Open Sans Bold"/>
              <a:ea typeface="Open Sans Bold"/>
              <a:cs typeface="Open Sans Bold"/>
            </a:endParaRPr>
          </a:p>
        </p:txBody>
      </p:sp>
      <p:sp>
        <p:nvSpPr>
          <p:cNvPr id="19" name="Freeform 7">
            <a:extLst>
              <a:ext uri="{FF2B5EF4-FFF2-40B4-BE49-F238E27FC236}">
                <a16:creationId xmlns:a16="http://schemas.microsoft.com/office/drawing/2014/main" id="{82B42559-84F1-A097-F279-CB112CC0999A}"/>
              </a:ext>
            </a:extLst>
          </p:cNvPr>
          <p:cNvSpPr/>
          <p:nvPr/>
        </p:nvSpPr>
        <p:spPr>
          <a:xfrm>
            <a:off x="5210575" y="5563473"/>
            <a:ext cx="1167563" cy="1167563"/>
          </a:xfrm>
          <a:custGeom>
            <a:avLst/>
            <a:gdLst/>
            <a:ahLst/>
            <a:cxnLst/>
            <a:rect l="l" t="t" r="r" b="b"/>
            <a:pathLst>
              <a:path w="1167563" h="1167563">
                <a:moveTo>
                  <a:pt x="0" y="0"/>
                </a:moveTo>
                <a:lnTo>
                  <a:pt x="1167563" y="0"/>
                </a:lnTo>
                <a:lnTo>
                  <a:pt x="1167563" y="1167563"/>
                </a:lnTo>
                <a:lnTo>
                  <a:pt x="0" y="11675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74295" y="0"/>
            <a:ext cx="18288000" cy="10287000"/>
          </a:xfrm>
          <a:prstGeom prst="rect">
            <a:avLst/>
          </a:prstGeom>
        </p:spPr>
      </p:pic>
      <p:sp>
        <p:nvSpPr>
          <p:cNvPr id="3" name="Freeform 3"/>
          <p:cNvSpPr/>
          <p:nvPr/>
        </p:nvSpPr>
        <p:spPr>
          <a:xfrm>
            <a:off x="-3130530" y="-406619"/>
            <a:ext cx="11100238" cy="11100238"/>
          </a:xfrm>
          <a:custGeom>
            <a:avLst/>
            <a:gdLst/>
            <a:ahLst/>
            <a:cxnLst/>
            <a:rect l="l" t="t" r="r" b="b"/>
            <a:pathLst>
              <a:path w="11100238" h="11100238">
                <a:moveTo>
                  <a:pt x="0" y="0"/>
                </a:moveTo>
                <a:lnTo>
                  <a:pt x="11100238" y="0"/>
                </a:lnTo>
                <a:lnTo>
                  <a:pt x="11100238" y="11100238"/>
                </a:lnTo>
                <a:lnTo>
                  <a:pt x="0" y="11100238"/>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725305" y="730403"/>
            <a:ext cx="12635975" cy="1213217"/>
          </a:xfrm>
          <a:prstGeom prst="rect">
            <a:avLst/>
          </a:prstGeom>
        </p:spPr>
        <p:txBody>
          <a:bodyPr lIns="0" tIns="0" rIns="0" bIns="0" rtlCol="0" anchor="t">
            <a:spAutoFit/>
          </a:bodyPr>
          <a:lstStyle/>
          <a:p>
            <a:pPr marL="1143000" indent="-1143000">
              <a:lnSpc>
                <a:spcPts val="9923"/>
              </a:lnSpc>
              <a:buFont typeface="Wingdings"/>
              <a:buChar char="q"/>
            </a:pPr>
            <a:r>
              <a:rPr lang="en-US" sz="7900" b="1" i="1" spc="-269" dirty="0">
                <a:solidFill>
                  <a:srgbClr val="E8AD2A"/>
                </a:solidFill>
                <a:latin typeface="Times New Roman"/>
                <a:cs typeface="Times New Roman"/>
              </a:rPr>
              <a:t>Vision, Mission</a:t>
            </a:r>
            <a:endParaRPr lang="en-US"/>
          </a:p>
        </p:txBody>
      </p:sp>
      <p:grpSp>
        <p:nvGrpSpPr>
          <p:cNvPr id="5" name="Group 5"/>
          <p:cNvGrpSpPr/>
          <p:nvPr/>
        </p:nvGrpSpPr>
        <p:grpSpPr>
          <a:xfrm>
            <a:off x="1565157" y="2685948"/>
            <a:ext cx="2869070" cy="926818"/>
            <a:chOff x="0" y="0"/>
            <a:chExt cx="838664" cy="270920"/>
          </a:xfrm>
        </p:grpSpPr>
        <p:sp>
          <p:nvSpPr>
            <p:cNvPr id="6" name="Freeform 6"/>
            <p:cNvSpPr/>
            <p:nvPr/>
          </p:nvSpPr>
          <p:spPr>
            <a:xfrm>
              <a:off x="0" y="0"/>
              <a:ext cx="838664" cy="270920"/>
            </a:xfrm>
            <a:custGeom>
              <a:avLst/>
              <a:gdLst/>
              <a:ahLst/>
              <a:cxnLst/>
              <a:rect l="l" t="t" r="r" b="b"/>
              <a:pathLst>
                <a:path w="838664" h="270920">
                  <a:moveTo>
                    <a:pt x="0" y="0"/>
                  </a:moveTo>
                  <a:lnTo>
                    <a:pt x="838664" y="0"/>
                  </a:lnTo>
                  <a:lnTo>
                    <a:pt x="838664" y="270920"/>
                  </a:lnTo>
                  <a:lnTo>
                    <a:pt x="0" y="270920"/>
                  </a:lnTo>
                  <a:close/>
                </a:path>
              </a:pathLst>
            </a:custGeom>
            <a:solidFill>
              <a:srgbClr val="E8AD2A"/>
            </a:solidFill>
          </p:spPr>
        </p:sp>
        <p:sp>
          <p:nvSpPr>
            <p:cNvPr id="7" name="TextBox 7"/>
            <p:cNvSpPr txBox="1"/>
            <p:nvPr/>
          </p:nvSpPr>
          <p:spPr>
            <a:xfrm>
              <a:off x="0" y="-57150"/>
              <a:ext cx="812800" cy="869950"/>
            </a:xfrm>
            <a:prstGeom prst="rect">
              <a:avLst/>
            </a:prstGeom>
          </p:spPr>
          <p:txBody>
            <a:bodyPr lIns="50800" tIns="50800" rIns="50800" bIns="50800" rtlCol="0" anchor="ctr"/>
            <a:lstStyle/>
            <a:p>
              <a:pPr algn="ctr">
                <a:lnSpc>
                  <a:spcPts val="3500"/>
                </a:lnSpc>
              </a:pPr>
              <a:endParaRPr/>
            </a:p>
          </p:txBody>
        </p:sp>
      </p:grpSp>
      <p:sp>
        <p:nvSpPr>
          <p:cNvPr id="8" name="TextBox 8"/>
          <p:cNvSpPr txBox="1"/>
          <p:nvPr/>
        </p:nvSpPr>
        <p:spPr>
          <a:xfrm>
            <a:off x="1962661" y="2816983"/>
            <a:ext cx="2079095" cy="521227"/>
          </a:xfrm>
          <a:prstGeom prst="rect">
            <a:avLst/>
          </a:prstGeom>
        </p:spPr>
        <p:txBody>
          <a:bodyPr lIns="0" tIns="0" rIns="0" bIns="0" rtlCol="0" anchor="t">
            <a:spAutoFit/>
          </a:bodyPr>
          <a:lstStyle/>
          <a:p>
            <a:pPr algn="ctr">
              <a:lnSpc>
                <a:spcPts val="4340"/>
              </a:lnSpc>
            </a:pPr>
            <a:r>
              <a:rPr lang="en-US" sz="3100" spc="120">
                <a:solidFill>
                  <a:srgbClr val="000000"/>
                </a:solidFill>
                <a:latin typeface="Montserrat Semi-Bold Bold"/>
              </a:rPr>
              <a:t>Vision</a:t>
            </a:r>
          </a:p>
        </p:txBody>
      </p:sp>
      <p:grpSp>
        <p:nvGrpSpPr>
          <p:cNvPr id="9" name="Group 9"/>
          <p:cNvGrpSpPr/>
          <p:nvPr/>
        </p:nvGrpSpPr>
        <p:grpSpPr>
          <a:xfrm>
            <a:off x="1565157" y="6481925"/>
            <a:ext cx="2869070" cy="926818"/>
            <a:chOff x="0" y="0"/>
            <a:chExt cx="838664" cy="270920"/>
          </a:xfrm>
        </p:grpSpPr>
        <p:sp>
          <p:nvSpPr>
            <p:cNvPr id="10" name="Freeform 10"/>
            <p:cNvSpPr/>
            <p:nvPr/>
          </p:nvSpPr>
          <p:spPr>
            <a:xfrm>
              <a:off x="0" y="0"/>
              <a:ext cx="838664" cy="270920"/>
            </a:xfrm>
            <a:custGeom>
              <a:avLst/>
              <a:gdLst/>
              <a:ahLst/>
              <a:cxnLst/>
              <a:rect l="l" t="t" r="r" b="b"/>
              <a:pathLst>
                <a:path w="838664" h="270920">
                  <a:moveTo>
                    <a:pt x="0" y="0"/>
                  </a:moveTo>
                  <a:lnTo>
                    <a:pt x="838664" y="0"/>
                  </a:lnTo>
                  <a:lnTo>
                    <a:pt x="838664" y="270920"/>
                  </a:lnTo>
                  <a:lnTo>
                    <a:pt x="0" y="270920"/>
                  </a:lnTo>
                  <a:close/>
                </a:path>
              </a:pathLst>
            </a:custGeom>
            <a:solidFill>
              <a:srgbClr val="E8AD2A"/>
            </a:solidFill>
          </p:spPr>
        </p:sp>
        <p:sp>
          <p:nvSpPr>
            <p:cNvPr id="11" name="TextBox 11"/>
            <p:cNvSpPr txBox="1"/>
            <p:nvPr/>
          </p:nvSpPr>
          <p:spPr>
            <a:xfrm>
              <a:off x="0" y="-57150"/>
              <a:ext cx="812800" cy="869950"/>
            </a:xfrm>
            <a:prstGeom prst="rect">
              <a:avLst/>
            </a:prstGeom>
          </p:spPr>
          <p:txBody>
            <a:bodyPr lIns="50800" tIns="50800" rIns="50800" bIns="50800" rtlCol="0" anchor="ctr"/>
            <a:lstStyle/>
            <a:p>
              <a:pPr algn="ctr">
                <a:lnSpc>
                  <a:spcPts val="3500"/>
                </a:lnSpc>
              </a:pPr>
              <a:endParaRPr/>
            </a:p>
          </p:txBody>
        </p:sp>
      </p:grpSp>
      <p:sp>
        <p:nvSpPr>
          <p:cNvPr id="12" name="TextBox 12"/>
          <p:cNvSpPr txBox="1"/>
          <p:nvPr/>
        </p:nvSpPr>
        <p:spPr>
          <a:xfrm>
            <a:off x="2048925" y="6612959"/>
            <a:ext cx="2079095" cy="521227"/>
          </a:xfrm>
          <a:prstGeom prst="rect">
            <a:avLst/>
          </a:prstGeom>
        </p:spPr>
        <p:txBody>
          <a:bodyPr lIns="0" tIns="0" rIns="0" bIns="0" rtlCol="0" anchor="t">
            <a:spAutoFit/>
          </a:bodyPr>
          <a:lstStyle/>
          <a:p>
            <a:pPr algn="ctr">
              <a:lnSpc>
                <a:spcPts val="4340"/>
              </a:lnSpc>
            </a:pPr>
            <a:r>
              <a:rPr lang="en-US" sz="3100" spc="120">
                <a:solidFill>
                  <a:srgbClr val="000000"/>
                </a:solidFill>
                <a:latin typeface="Montserrat Semi-Bold Bold"/>
              </a:rPr>
              <a:t>Mission</a:t>
            </a:r>
          </a:p>
        </p:txBody>
      </p:sp>
      <p:sp>
        <p:nvSpPr>
          <p:cNvPr id="17" name="AutoShape 17"/>
          <p:cNvSpPr/>
          <p:nvPr/>
        </p:nvSpPr>
        <p:spPr>
          <a:xfrm>
            <a:off x="5326380" y="3142348"/>
            <a:ext cx="3242526" cy="0"/>
          </a:xfrm>
          <a:prstGeom prst="line">
            <a:avLst/>
          </a:prstGeom>
          <a:ln w="57150" cap="flat">
            <a:solidFill>
              <a:srgbClr val="FFFFFF"/>
            </a:solidFill>
            <a:prstDash val="solid"/>
            <a:headEnd type="none" w="sm" len="sm"/>
            <a:tailEnd type="arrow" w="med" len="sm"/>
          </a:ln>
        </p:spPr>
      </p:sp>
      <p:sp>
        <p:nvSpPr>
          <p:cNvPr id="18" name="AutoShape 18"/>
          <p:cNvSpPr/>
          <p:nvPr/>
        </p:nvSpPr>
        <p:spPr>
          <a:xfrm>
            <a:off x="5477342" y="6866564"/>
            <a:ext cx="3242526" cy="0"/>
          </a:xfrm>
          <a:prstGeom prst="line">
            <a:avLst/>
          </a:prstGeom>
          <a:ln w="57150" cap="flat">
            <a:solidFill>
              <a:srgbClr val="FFFFFF"/>
            </a:solidFill>
            <a:prstDash val="solid"/>
            <a:headEnd type="none" w="sm" len="sm"/>
            <a:tailEnd type="arrow" w="med" len="sm"/>
          </a:ln>
        </p:spPr>
      </p:sp>
      <p:sp>
        <p:nvSpPr>
          <p:cNvPr id="20" name="TextBox 20"/>
          <p:cNvSpPr txBox="1"/>
          <p:nvPr/>
        </p:nvSpPr>
        <p:spPr>
          <a:xfrm>
            <a:off x="9246243" y="2394599"/>
            <a:ext cx="7725539" cy="3311163"/>
          </a:xfrm>
          <a:prstGeom prst="rect">
            <a:avLst/>
          </a:prstGeom>
        </p:spPr>
        <p:txBody>
          <a:bodyPr lIns="0" tIns="0" rIns="0" bIns="0" rtlCol="0" anchor="t">
            <a:spAutoFit/>
          </a:bodyPr>
          <a:lstStyle/>
          <a:p>
            <a:pPr marL="285750" indent="-285750" algn="just">
              <a:lnSpc>
                <a:spcPts val="2910"/>
              </a:lnSpc>
              <a:buFont typeface="Arial"/>
              <a:buChar char="•"/>
            </a:pPr>
            <a:endParaRPr lang="en-US" sz="2000" dirty="0">
              <a:solidFill>
                <a:schemeClr val="bg1"/>
              </a:solidFill>
              <a:latin typeface="Montserrat"/>
            </a:endParaRPr>
          </a:p>
          <a:p>
            <a:pPr marL="285750" indent="-285750" algn="just">
              <a:lnSpc>
                <a:spcPts val="2910"/>
              </a:lnSpc>
              <a:buFont typeface="Arial"/>
              <a:buChar char="•"/>
            </a:pPr>
            <a:r>
              <a:rPr lang="en-US" sz="2000" dirty="0">
                <a:solidFill>
                  <a:schemeClr val="bg1"/>
                </a:solidFill>
                <a:ea typeface="+mn-lt"/>
                <a:cs typeface="+mn-lt"/>
              </a:rPr>
              <a:t>MISSION of the organization is, To produce excellent services in the field of IT Services and Consultancy with maximum efforts driven towards customer satisfaction.</a:t>
            </a:r>
            <a:endParaRPr lang="en-US" sz="2000" dirty="0">
              <a:solidFill>
                <a:schemeClr val="bg1"/>
              </a:solidFill>
              <a:ea typeface="Calibri"/>
              <a:cs typeface="Calibri"/>
            </a:endParaRPr>
          </a:p>
          <a:p>
            <a:pPr marL="285750" indent="-285750" algn="just">
              <a:lnSpc>
                <a:spcPts val="2910"/>
              </a:lnSpc>
              <a:buFont typeface="Arial"/>
              <a:buChar char="•"/>
            </a:pPr>
            <a:r>
              <a:rPr lang="en-US" sz="2000" dirty="0">
                <a:solidFill>
                  <a:schemeClr val="bg1"/>
                </a:solidFill>
                <a:ea typeface="+mn-lt"/>
                <a:cs typeface="+mn-lt"/>
              </a:rPr>
              <a:t>To provide and develop innovative and high quality products , services and solution which offer the best value to customers.</a:t>
            </a:r>
            <a:endParaRPr lang="en-US" sz="2000" dirty="0">
              <a:solidFill>
                <a:schemeClr val="bg1"/>
              </a:solidFill>
              <a:latin typeface="Calibri"/>
              <a:ea typeface="Calibri"/>
              <a:cs typeface="Calibri"/>
            </a:endParaRPr>
          </a:p>
          <a:p>
            <a:pPr marL="285750" indent="-285750" algn="just">
              <a:lnSpc>
                <a:spcPts val="2910"/>
              </a:lnSpc>
              <a:buFont typeface="Arial"/>
              <a:buChar char="•"/>
            </a:pPr>
            <a:endParaRPr lang="en-US" sz="2000" dirty="0">
              <a:solidFill>
                <a:schemeClr val="bg1"/>
              </a:solidFill>
              <a:latin typeface="Montserrat"/>
            </a:endParaRPr>
          </a:p>
          <a:p>
            <a:pPr marL="285750" indent="-285750" algn="just">
              <a:lnSpc>
                <a:spcPts val="2910"/>
              </a:lnSpc>
              <a:buFont typeface="Arial"/>
              <a:buChar char="•"/>
            </a:pPr>
            <a:endParaRPr lang="en-US" sz="2000" dirty="0">
              <a:solidFill>
                <a:schemeClr val="bg1"/>
              </a:solidFill>
              <a:latin typeface="Montserrat"/>
            </a:endParaRPr>
          </a:p>
          <a:p>
            <a:pPr marL="285750" indent="-285750" algn="just">
              <a:lnSpc>
                <a:spcPts val="2910"/>
              </a:lnSpc>
              <a:buFont typeface="Arial"/>
              <a:buChar char="•"/>
            </a:pPr>
            <a:endParaRPr lang="en-US" sz="2000" dirty="0">
              <a:solidFill>
                <a:schemeClr val="bg1"/>
              </a:solidFill>
              <a:latin typeface="Montserrat"/>
            </a:endParaRPr>
          </a:p>
        </p:txBody>
      </p:sp>
      <p:sp>
        <p:nvSpPr>
          <p:cNvPr id="21" name="TextBox 21"/>
          <p:cNvSpPr txBox="1"/>
          <p:nvPr/>
        </p:nvSpPr>
        <p:spPr>
          <a:xfrm>
            <a:off x="9138413" y="6168955"/>
            <a:ext cx="7725539" cy="3390672"/>
          </a:xfrm>
          <a:prstGeom prst="rect">
            <a:avLst/>
          </a:prstGeom>
        </p:spPr>
        <p:txBody>
          <a:bodyPr lIns="0" tIns="0" rIns="0" bIns="0" rtlCol="0" anchor="t">
            <a:spAutoFit/>
          </a:bodyPr>
          <a:lstStyle/>
          <a:p>
            <a:pPr marL="285750" indent="-285750" algn="just">
              <a:buFont typeface="Arial"/>
              <a:buChar char="•"/>
            </a:pPr>
            <a:r>
              <a:rPr lang="en-US" dirty="0">
                <a:solidFill>
                  <a:schemeClr val="bg1"/>
                </a:solidFill>
                <a:ea typeface="+mn-lt"/>
                <a:cs typeface="+mn-lt"/>
              </a:rPr>
              <a:t>VISION  is to build upon a reputation of being one of the most innovative IT Solution and Service provider.</a:t>
            </a:r>
            <a:endParaRPr lang="en-US" dirty="0">
              <a:solidFill>
                <a:schemeClr val="bg1"/>
              </a:solidFill>
              <a:ea typeface="Calibri"/>
              <a:cs typeface="Calibri"/>
            </a:endParaRPr>
          </a:p>
          <a:p>
            <a:pPr marL="285750" indent="-285750" algn="just">
              <a:buFont typeface="Arial"/>
              <a:buChar char="•"/>
            </a:pPr>
            <a:endParaRPr lang="en-US" dirty="0">
              <a:solidFill>
                <a:schemeClr val="bg1"/>
              </a:solidFill>
              <a:ea typeface="Calibri"/>
              <a:cs typeface="Calibri"/>
            </a:endParaRPr>
          </a:p>
          <a:p>
            <a:pPr marL="285750" indent="-285750" algn="just">
              <a:buFont typeface="Arial"/>
              <a:buChar char="•"/>
            </a:pPr>
            <a:r>
              <a:rPr lang="en-US" dirty="0">
                <a:solidFill>
                  <a:schemeClr val="bg1"/>
                </a:solidFill>
                <a:ea typeface="+mn-lt"/>
                <a:cs typeface="+mn-lt"/>
              </a:rPr>
              <a:t>Company main focus is Customers and partner’s Success.</a:t>
            </a:r>
            <a:endParaRPr lang="en-US" dirty="0">
              <a:solidFill>
                <a:schemeClr val="bg1"/>
              </a:solidFill>
              <a:ea typeface="Calibri"/>
              <a:cs typeface="Calibri"/>
            </a:endParaRPr>
          </a:p>
          <a:p>
            <a:pPr marL="285750" indent="-285750" algn="just">
              <a:buFont typeface="Arial"/>
              <a:buChar char="•"/>
            </a:pPr>
            <a:endParaRPr lang="en-US" dirty="0">
              <a:solidFill>
                <a:schemeClr val="bg1"/>
              </a:solidFill>
              <a:ea typeface="Calibri"/>
              <a:cs typeface="Calibri"/>
            </a:endParaRPr>
          </a:p>
          <a:p>
            <a:pPr marL="285750" indent="-285750" algn="just">
              <a:buFont typeface="Arial"/>
              <a:buChar char="•"/>
            </a:pPr>
            <a:r>
              <a:rPr lang="en-US" dirty="0">
                <a:solidFill>
                  <a:schemeClr val="bg1"/>
                </a:solidFill>
                <a:ea typeface="+mn-lt"/>
                <a:cs typeface="+mn-lt"/>
              </a:rPr>
              <a:t>Company visionary and experienced team turns innovation ideas into effective products and software.</a:t>
            </a:r>
            <a:endParaRPr lang="en-US" dirty="0">
              <a:solidFill>
                <a:schemeClr val="bg1"/>
              </a:solidFill>
              <a:ea typeface="Calibri"/>
              <a:cs typeface="Calibri"/>
            </a:endParaRPr>
          </a:p>
          <a:p>
            <a:pPr algn="just">
              <a:lnSpc>
                <a:spcPts val="2910"/>
              </a:lnSpc>
            </a:pPr>
            <a:endParaRPr lang="en-US" dirty="0">
              <a:solidFill>
                <a:schemeClr val="bg1"/>
              </a:solidFill>
              <a:latin typeface="Montserrat"/>
            </a:endParaRPr>
          </a:p>
          <a:p>
            <a:pPr algn="just">
              <a:lnSpc>
                <a:spcPts val="2910"/>
              </a:lnSpc>
            </a:pPr>
            <a:endParaRPr lang="en-US" dirty="0">
              <a:solidFill>
                <a:schemeClr val="bg1"/>
              </a:solidFill>
              <a:latin typeface="Montserrat"/>
            </a:endParaRPr>
          </a:p>
          <a:p>
            <a:pPr algn="just">
              <a:lnSpc>
                <a:spcPts val="2910"/>
              </a:lnSpc>
            </a:pPr>
            <a:endParaRPr lang="en-US" dirty="0">
              <a:solidFill>
                <a:schemeClr val="bg1"/>
              </a:solidFill>
              <a:latin typeface="Montserrat"/>
            </a:endParaRPr>
          </a:p>
          <a:p>
            <a:pPr algn="just">
              <a:lnSpc>
                <a:spcPts val="2910"/>
              </a:lnSpc>
            </a:pPr>
            <a:endParaRPr lang="en-US" dirty="0">
              <a:solidFill>
                <a:schemeClr val="bg1"/>
              </a:solidFill>
              <a:latin typeface="Montserrat"/>
            </a:endParaRPr>
          </a:p>
        </p:txBody>
      </p:sp>
      <p:grpSp>
        <p:nvGrpSpPr>
          <p:cNvPr id="23" name="Group 23"/>
          <p:cNvGrpSpPr/>
          <p:nvPr/>
        </p:nvGrpSpPr>
        <p:grpSpPr>
          <a:xfrm>
            <a:off x="13958981" y="1028700"/>
            <a:ext cx="3643219" cy="664637"/>
            <a:chOff x="0" y="0"/>
            <a:chExt cx="1822326" cy="406400"/>
          </a:xfrm>
        </p:grpSpPr>
        <p:sp>
          <p:nvSpPr>
            <p:cNvPr id="24" name="Freeform 24"/>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25" name="TextBox 25"/>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26" name="TextBox 26"/>
          <p:cNvSpPr txBox="1"/>
          <p:nvPr/>
        </p:nvSpPr>
        <p:spPr>
          <a:xfrm>
            <a:off x="14279021" y="1142135"/>
            <a:ext cx="2980279" cy="372691"/>
          </a:xfrm>
          <a:prstGeom prst="rect">
            <a:avLst/>
          </a:prstGeom>
        </p:spPr>
        <p:txBody>
          <a:bodyPr lIns="0" tIns="0" rIns="0" bIns="0" rtlCol="0" anchor="t">
            <a:spAutoFit/>
          </a:bodyPr>
          <a:lstStyle/>
          <a:p>
            <a:pPr algn="ctr">
              <a:lnSpc>
                <a:spcPts val="3079"/>
              </a:lnSpc>
            </a:pPr>
            <a:r>
              <a:rPr lang="en-US" sz="2150" b="1" dirty="0">
                <a:solidFill>
                  <a:srgbClr val="FFFFFF"/>
                </a:solidFill>
                <a:latin typeface="Open Sans Bold"/>
              </a:rPr>
              <a:t>TECHIFY INDIA</a:t>
            </a:r>
            <a:endParaRPr lang="en-US" sz="2150" b="1" dirty="0">
              <a:solidFill>
                <a:srgbClr val="FFFFFF"/>
              </a:solidFill>
              <a:latin typeface="Open Sans Bold"/>
              <a:ea typeface="Open Sans Bold"/>
              <a:cs typeface="Open Sans Bold"/>
            </a:endParaRPr>
          </a:p>
        </p:txBody>
      </p:sp>
      <p:sp>
        <p:nvSpPr>
          <p:cNvPr id="30" name="AutoShape 30"/>
          <p:cNvSpPr/>
          <p:nvPr/>
        </p:nvSpPr>
        <p:spPr>
          <a:xfrm>
            <a:off x="1392629" y="530537"/>
            <a:ext cx="11657285" cy="0"/>
          </a:xfrm>
          <a:prstGeom prst="line">
            <a:avLst/>
          </a:prstGeom>
          <a:ln w="19050" cap="flat">
            <a:solidFill>
              <a:srgbClr val="FFFFFF"/>
            </a:solidFill>
            <a:prstDash val="solid"/>
            <a:headEnd type="none" w="sm" len="sm"/>
            <a:tailEnd type="none" w="sm" len="sm"/>
          </a:ln>
        </p:spPr>
      </p:sp>
      <p:sp>
        <p:nvSpPr>
          <p:cNvPr id="14" name="AutoShape 30">
            <a:extLst>
              <a:ext uri="{FF2B5EF4-FFF2-40B4-BE49-F238E27FC236}">
                <a16:creationId xmlns:a16="http://schemas.microsoft.com/office/drawing/2014/main" id="{B19AD115-381B-DF23-0D60-9D3D2D48816A}"/>
              </a:ext>
            </a:extLst>
          </p:cNvPr>
          <p:cNvSpPr/>
          <p:nvPr/>
        </p:nvSpPr>
        <p:spPr>
          <a:xfrm>
            <a:off x="1198534" y="8855027"/>
            <a:ext cx="13964851" cy="21566"/>
          </a:xfrm>
          <a:prstGeom prst="line">
            <a:avLst/>
          </a:prstGeom>
          <a:ln w="19050" cap="flat">
            <a:solidFill>
              <a:srgbClr val="FFFFFF"/>
            </a:solidFill>
            <a:prstDash val="solid"/>
            <a:headEnd type="none" w="sm" len="sm"/>
            <a:tailEnd type="none" w="sm" len="sm"/>
          </a:ln>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97971" y="-212271"/>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95979" y="1086502"/>
            <a:ext cx="3557296" cy="664637"/>
            <a:chOff x="0" y="0"/>
            <a:chExt cx="1822326" cy="406400"/>
          </a:xfrm>
        </p:grpSpPr>
        <p:sp>
          <p:nvSpPr>
            <p:cNvPr id="5" name="Freeform 5"/>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6" name="TextBox 6"/>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7" name="Freeform 7"/>
          <p:cNvSpPr/>
          <p:nvPr/>
        </p:nvSpPr>
        <p:spPr>
          <a:xfrm flipH="1">
            <a:off x="11310205" y="1893349"/>
            <a:ext cx="5683358" cy="5683358"/>
          </a:xfrm>
          <a:custGeom>
            <a:avLst/>
            <a:gdLst/>
            <a:ahLst/>
            <a:cxnLst/>
            <a:rect l="l" t="t" r="r" b="b"/>
            <a:pathLst>
              <a:path w="5683358" h="5683358">
                <a:moveTo>
                  <a:pt x="5683358" y="0"/>
                </a:moveTo>
                <a:lnTo>
                  <a:pt x="0" y="0"/>
                </a:lnTo>
                <a:lnTo>
                  <a:pt x="0" y="5683359"/>
                </a:lnTo>
                <a:lnTo>
                  <a:pt x="5683358" y="5683359"/>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8" name="Freeform 8"/>
          <p:cNvSpPr/>
          <p:nvPr/>
        </p:nvSpPr>
        <p:spPr>
          <a:xfrm flipH="1">
            <a:off x="10719397" y="2422397"/>
            <a:ext cx="5683358" cy="5683358"/>
          </a:xfrm>
          <a:custGeom>
            <a:avLst/>
            <a:gdLst/>
            <a:ahLst/>
            <a:cxnLst/>
            <a:rect l="l" t="t" r="r" b="b"/>
            <a:pathLst>
              <a:path w="5683358" h="5683358">
                <a:moveTo>
                  <a:pt x="5683358" y="0"/>
                </a:moveTo>
                <a:lnTo>
                  <a:pt x="0" y="0"/>
                </a:lnTo>
                <a:lnTo>
                  <a:pt x="0" y="5683358"/>
                </a:lnTo>
                <a:lnTo>
                  <a:pt x="5683358" y="5683358"/>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1" name="AutoShape 11"/>
          <p:cNvSpPr/>
          <p:nvPr/>
        </p:nvSpPr>
        <p:spPr>
          <a:xfrm rot="8021">
            <a:off x="1456205" y="9422524"/>
            <a:ext cx="11542174" cy="0"/>
          </a:xfrm>
          <a:prstGeom prst="line">
            <a:avLst/>
          </a:prstGeom>
          <a:ln w="19050" cap="flat">
            <a:solidFill>
              <a:srgbClr val="FFFFFF"/>
            </a:solidFill>
            <a:prstDash val="solid"/>
            <a:headEnd type="none" w="sm" len="sm"/>
            <a:tailEnd type="none" w="sm" len="sm"/>
          </a:ln>
        </p:spPr>
      </p:sp>
      <p:sp>
        <p:nvSpPr>
          <p:cNvPr id="13" name="TextBox 13"/>
          <p:cNvSpPr txBox="1"/>
          <p:nvPr/>
        </p:nvSpPr>
        <p:spPr>
          <a:xfrm>
            <a:off x="774288" y="2157342"/>
            <a:ext cx="8204675" cy="1371979"/>
          </a:xfrm>
          <a:prstGeom prst="rect">
            <a:avLst/>
          </a:prstGeom>
        </p:spPr>
        <p:txBody>
          <a:bodyPr lIns="0" tIns="0" rIns="0" bIns="0" rtlCol="0" anchor="t">
            <a:spAutoFit/>
          </a:bodyPr>
          <a:lstStyle/>
          <a:p>
            <a:pPr marL="857250" indent="-857250">
              <a:lnSpc>
                <a:spcPts val="12069"/>
              </a:lnSpc>
              <a:buFont typeface="Wingdings"/>
              <a:buChar char="q"/>
            </a:pPr>
            <a:r>
              <a:rPr lang="en-US" sz="6300" b="1" i="1" spc="-328" dirty="0">
                <a:solidFill>
                  <a:srgbClr val="E8AD2A"/>
                </a:solidFill>
                <a:latin typeface="Times New Roman"/>
                <a:ea typeface="Calibri Light"/>
                <a:cs typeface="Calibri Light"/>
              </a:rPr>
              <a:t>Organization Structure</a:t>
            </a:r>
            <a:endParaRPr lang="en-US" sz="6300">
              <a:cs typeface="Calibri"/>
            </a:endParaRPr>
          </a:p>
        </p:txBody>
      </p:sp>
      <p:sp>
        <p:nvSpPr>
          <p:cNvPr id="14" name="Freeform 14"/>
          <p:cNvSpPr/>
          <p:nvPr/>
        </p:nvSpPr>
        <p:spPr>
          <a:xfrm>
            <a:off x="-642680" y="7270065"/>
            <a:ext cx="1671380" cy="1671380"/>
          </a:xfrm>
          <a:custGeom>
            <a:avLst/>
            <a:gdLst/>
            <a:ahLst/>
            <a:cxnLst/>
            <a:rect l="l" t="t" r="r" b="b"/>
            <a:pathLst>
              <a:path w="1671380" h="1671380">
                <a:moveTo>
                  <a:pt x="0" y="0"/>
                </a:moveTo>
                <a:lnTo>
                  <a:pt x="1671380" y="0"/>
                </a:lnTo>
                <a:lnTo>
                  <a:pt x="1671380" y="1671380"/>
                </a:lnTo>
                <a:lnTo>
                  <a:pt x="0" y="16713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850140" y="4296882"/>
            <a:ext cx="7760920" cy="3968266"/>
          </a:xfrm>
          <a:prstGeom prst="rect">
            <a:avLst/>
          </a:prstGeom>
        </p:spPr>
        <p:txBody>
          <a:bodyPr lIns="0" tIns="0" rIns="0" bIns="0" rtlCol="0" anchor="t">
            <a:spAutoFit/>
          </a:bodyPr>
          <a:lstStyle/>
          <a:p>
            <a:pPr marL="457200" indent="-457200" algn="just">
              <a:lnSpc>
                <a:spcPts val="3519"/>
              </a:lnSpc>
              <a:buFont typeface="Arial"/>
              <a:buChar char="•"/>
            </a:pPr>
            <a:r>
              <a:rPr lang="en-US" sz="2800" dirty="0">
                <a:solidFill>
                  <a:schemeClr val="bg1">
                    <a:lumMod val="95000"/>
                  </a:schemeClr>
                </a:solidFill>
                <a:ea typeface="+mn-lt"/>
                <a:cs typeface="+mn-lt"/>
              </a:rPr>
              <a:t>It is characterized by the division of the company into different functional areas, such as marketing, finance, operations, and human resources. </a:t>
            </a:r>
            <a:endParaRPr lang="en-US"/>
          </a:p>
          <a:p>
            <a:pPr marL="457200" indent="-457200" algn="just">
              <a:buFont typeface="Arial"/>
              <a:buChar char="•"/>
            </a:pPr>
            <a:r>
              <a:rPr lang="en-US" sz="2800" dirty="0">
                <a:solidFill>
                  <a:schemeClr val="bg1">
                    <a:lumMod val="95000"/>
                  </a:schemeClr>
                </a:solidFill>
                <a:ea typeface="+mn-lt"/>
                <a:cs typeface="+mn-lt"/>
              </a:rPr>
              <a:t>Each functional area is headed by a manager who oversees the activities of their team. This structure is </a:t>
            </a:r>
            <a:r>
              <a:rPr lang="en-US" sz="2800">
                <a:solidFill>
                  <a:schemeClr val="bg1">
                    <a:lumMod val="95000"/>
                  </a:schemeClr>
                </a:solidFill>
                <a:ea typeface="+mn-lt"/>
                <a:cs typeface="+mn-lt"/>
              </a:rPr>
              <a:t>simple and efficient.</a:t>
            </a:r>
            <a:endParaRPr lang="en-US" sz="2800">
              <a:solidFill>
                <a:schemeClr val="bg1">
                  <a:lumMod val="95000"/>
                </a:schemeClr>
              </a:solidFill>
              <a:ea typeface="Calibri"/>
              <a:cs typeface="Calibri"/>
            </a:endParaRPr>
          </a:p>
          <a:p>
            <a:pPr marL="457200" indent="-457200" algn="just">
              <a:lnSpc>
                <a:spcPts val="3519"/>
              </a:lnSpc>
              <a:buFont typeface="Arial"/>
              <a:buChar char="•"/>
            </a:pPr>
            <a:r>
              <a:rPr lang="en-US" sz="2800" dirty="0">
                <a:solidFill>
                  <a:schemeClr val="bg1">
                    <a:lumMod val="95000"/>
                  </a:schemeClr>
                </a:solidFill>
                <a:ea typeface="+mn-lt"/>
                <a:cs typeface="+mn-lt"/>
              </a:rPr>
              <a:t>The executive team consists of 12 members, with the CEO being the highest-ranking member of the organization.</a:t>
            </a:r>
            <a:endParaRPr lang="en-US" sz="2800" dirty="0">
              <a:solidFill>
                <a:schemeClr val="bg1">
                  <a:lumMod val="95000"/>
                </a:schemeClr>
              </a:solidFill>
              <a:ea typeface="Calibri"/>
              <a:cs typeface="Calibri"/>
            </a:endParaRPr>
          </a:p>
        </p:txBody>
      </p:sp>
      <p:sp>
        <p:nvSpPr>
          <p:cNvPr id="16" name="TextBox 16"/>
          <p:cNvSpPr txBox="1"/>
          <p:nvPr/>
        </p:nvSpPr>
        <p:spPr>
          <a:xfrm>
            <a:off x="1381926" y="1188507"/>
            <a:ext cx="2980279" cy="372691"/>
          </a:xfrm>
          <a:prstGeom prst="rect">
            <a:avLst/>
          </a:prstGeom>
        </p:spPr>
        <p:txBody>
          <a:bodyPr lIns="0" tIns="0" rIns="0" bIns="0" rtlCol="0" anchor="t">
            <a:spAutoFit/>
          </a:bodyPr>
          <a:lstStyle/>
          <a:p>
            <a:pPr algn="ctr">
              <a:lnSpc>
                <a:spcPts val="3079"/>
              </a:lnSpc>
            </a:pPr>
            <a:r>
              <a:rPr lang="en-US" sz="2150" dirty="0" err="1">
                <a:solidFill>
                  <a:srgbClr val="FFFFFF"/>
                </a:solidFill>
                <a:latin typeface="Open Sans Bold"/>
              </a:rPr>
              <a:t>Techify</a:t>
            </a:r>
            <a:r>
              <a:rPr lang="en-US" sz="2150" dirty="0">
                <a:solidFill>
                  <a:srgbClr val="FFFFFF"/>
                </a:solidFill>
                <a:latin typeface="Open Sans Bold"/>
              </a:rPr>
              <a:t> India</a:t>
            </a:r>
            <a:endParaRPr lang="en-US" dirty="0"/>
          </a:p>
        </p:txBody>
      </p:sp>
      <p:sp>
        <p:nvSpPr>
          <p:cNvPr id="18" name="AutoShape 11">
            <a:extLst>
              <a:ext uri="{FF2B5EF4-FFF2-40B4-BE49-F238E27FC236}">
                <a16:creationId xmlns:a16="http://schemas.microsoft.com/office/drawing/2014/main" id="{DB8E8959-34D7-C87D-BE9D-CFC6E42DA909}"/>
              </a:ext>
            </a:extLst>
          </p:cNvPr>
          <p:cNvSpPr/>
          <p:nvPr/>
        </p:nvSpPr>
        <p:spPr>
          <a:xfrm rot="8021">
            <a:off x="4367620" y="1421524"/>
            <a:ext cx="11542174" cy="0"/>
          </a:xfrm>
          <a:prstGeom prst="line">
            <a:avLst/>
          </a:prstGeom>
          <a:ln w="19050" cap="flat">
            <a:solidFill>
              <a:srgbClr val="FFFFFF"/>
            </a:solidFill>
            <a:prstDash val="solid"/>
            <a:headEnd type="none" w="sm" len="sm"/>
            <a:tailEnd type="none" w="sm" len="sm"/>
          </a:ln>
        </p:spPr>
      </p:sp>
      <p:pic>
        <p:nvPicPr>
          <p:cNvPr id="19" name="Picture 19" descr="Teacher pointing at laptop screen to young students">
            <a:extLst>
              <a:ext uri="{FF2B5EF4-FFF2-40B4-BE49-F238E27FC236}">
                <a16:creationId xmlns:a16="http://schemas.microsoft.com/office/drawing/2014/main" id="{EB6F187A-A2B7-E8B6-A74D-5CE8DC1F3B55}"/>
              </a:ext>
            </a:extLst>
          </p:cNvPr>
          <p:cNvPicPr>
            <a:picLocks noChangeAspect="1"/>
          </p:cNvPicPr>
          <p:nvPr/>
        </p:nvPicPr>
        <p:blipFill>
          <a:blip r:embed="rId7"/>
          <a:stretch>
            <a:fillRect/>
          </a:stretch>
        </p:blipFill>
        <p:spPr>
          <a:xfrm>
            <a:off x="10137228" y="2416289"/>
            <a:ext cx="5955423" cy="5710611"/>
          </a:xfrm>
          <a:prstGeom prst="rect">
            <a:avLst/>
          </a:prstGeom>
          <a:ln>
            <a:noFill/>
          </a:ln>
          <a:effectLst>
            <a:outerShdw blurRad="190500" algn="tl" rotWithShape="0">
              <a:srgbClr val="000000">
                <a:alpha val="70000"/>
              </a:srgb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95979" y="1086502"/>
            <a:ext cx="3557296" cy="664637"/>
            <a:chOff x="0" y="0"/>
            <a:chExt cx="1822326" cy="406400"/>
          </a:xfrm>
        </p:grpSpPr>
        <p:sp>
          <p:nvSpPr>
            <p:cNvPr id="5" name="Freeform 5"/>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6" name="TextBox 6"/>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7" name="Freeform 7"/>
          <p:cNvSpPr/>
          <p:nvPr/>
        </p:nvSpPr>
        <p:spPr>
          <a:xfrm rot="10800000" flipH="1">
            <a:off x="294050" y="2898401"/>
            <a:ext cx="5683358" cy="5683358"/>
          </a:xfrm>
          <a:custGeom>
            <a:avLst/>
            <a:gdLst/>
            <a:ahLst/>
            <a:cxnLst/>
            <a:rect l="l" t="t" r="r" b="b"/>
            <a:pathLst>
              <a:path w="5683358" h="5683358">
                <a:moveTo>
                  <a:pt x="5683358" y="0"/>
                </a:moveTo>
                <a:lnTo>
                  <a:pt x="0" y="0"/>
                </a:lnTo>
                <a:lnTo>
                  <a:pt x="0" y="5683359"/>
                </a:lnTo>
                <a:lnTo>
                  <a:pt x="5683358" y="5683359"/>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8" name="Freeform 8"/>
          <p:cNvSpPr/>
          <p:nvPr/>
        </p:nvSpPr>
        <p:spPr>
          <a:xfrm rot="10800000" flipH="1">
            <a:off x="1181259" y="2895363"/>
            <a:ext cx="5683358" cy="5683358"/>
          </a:xfrm>
          <a:custGeom>
            <a:avLst/>
            <a:gdLst/>
            <a:ahLst/>
            <a:cxnLst/>
            <a:rect l="l" t="t" r="r" b="b"/>
            <a:pathLst>
              <a:path w="5683358" h="5683358">
                <a:moveTo>
                  <a:pt x="5683358" y="0"/>
                </a:moveTo>
                <a:lnTo>
                  <a:pt x="0" y="0"/>
                </a:lnTo>
                <a:lnTo>
                  <a:pt x="0" y="5683358"/>
                </a:lnTo>
                <a:lnTo>
                  <a:pt x="5683358" y="5683358"/>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1" name="AutoShape 11"/>
          <p:cNvSpPr/>
          <p:nvPr/>
        </p:nvSpPr>
        <p:spPr>
          <a:xfrm rot="8021">
            <a:off x="1456205" y="9422524"/>
            <a:ext cx="11542174" cy="0"/>
          </a:xfrm>
          <a:prstGeom prst="line">
            <a:avLst/>
          </a:prstGeom>
          <a:ln w="19050" cap="flat">
            <a:solidFill>
              <a:srgbClr val="FFFFFF"/>
            </a:solidFill>
            <a:prstDash val="solid"/>
            <a:headEnd type="none" w="sm" len="sm"/>
            <a:tailEnd type="none" w="sm" len="sm"/>
          </a:ln>
        </p:spPr>
      </p:sp>
      <p:sp>
        <p:nvSpPr>
          <p:cNvPr id="13" name="TextBox 13"/>
          <p:cNvSpPr txBox="1"/>
          <p:nvPr/>
        </p:nvSpPr>
        <p:spPr>
          <a:xfrm>
            <a:off x="9287667" y="1960272"/>
            <a:ext cx="8204675" cy="1384995"/>
          </a:xfrm>
          <a:prstGeom prst="rect">
            <a:avLst/>
          </a:prstGeom>
        </p:spPr>
        <p:txBody>
          <a:bodyPr lIns="0" tIns="0" rIns="0" bIns="0" rtlCol="0" anchor="t">
            <a:spAutoFit/>
          </a:bodyPr>
          <a:lstStyle/>
          <a:p>
            <a:r>
              <a:rPr lang="en-US" sz="4500" b="1" i="1" spc="-328" dirty="0">
                <a:solidFill>
                  <a:srgbClr val="FFC000"/>
                </a:solidFill>
                <a:latin typeface="Times New Roman"/>
                <a:ea typeface="+mn-lt"/>
                <a:cs typeface="+mn-lt"/>
              </a:rPr>
              <a:t>ROLES AND RESPONSIBLITIES OF PERSONNELIN ORGANIZATION:</a:t>
            </a:r>
            <a:endParaRPr lang="en-US" sz="4500" b="1" i="1">
              <a:solidFill>
                <a:srgbClr val="FFC000"/>
              </a:solidFill>
              <a:latin typeface="Times New Roman"/>
              <a:ea typeface="Calibri"/>
              <a:cs typeface="Calibri"/>
            </a:endParaRPr>
          </a:p>
        </p:txBody>
      </p:sp>
      <p:sp>
        <p:nvSpPr>
          <p:cNvPr id="14" name="Freeform 14"/>
          <p:cNvSpPr/>
          <p:nvPr/>
        </p:nvSpPr>
        <p:spPr>
          <a:xfrm>
            <a:off x="-642680" y="7270065"/>
            <a:ext cx="1671380" cy="1671380"/>
          </a:xfrm>
          <a:custGeom>
            <a:avLst/>
            <a:gdLst/>
            <a:ahLst/>
            <a:cxnLst/>
            <a:rect l="l" t="t" r="r" b="b"/>
            <a:pathLst>
              <a:path w="1671380" h="1671380">
                <a:moveTo>
                  <a:pt x="0" y="0"/>
                </a:moveTo>
                <a:lnTo>
                  <a:pt x="1671380" y="0"/>
                </a:lnTo>
                <a:lnTo>
                  <a:pt x="1671380" y="1671380"/>
                </a:lnTo>
                <a:lnTo>
                  <a:pt x="0" y="16713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9521175" y="3902745"/>
            <a:ext cx="7760920" cy="3968266"/>
          </a:xfrm>
          <a:prstGeom prst="rect">
            <a:avLst/>
          </a:prstGeom>
        </p:spPr>
        <p:txBody>
          <a:bodyPr lIns="0" tIns="0" rIns="0" bIns="0" rtlCol="0" anchor="t">
            <a:spAutoFit/>
          </a:bodyPr>
          <a:lstStyle/>
          <a:p>
            <a:pPr marL="457200" indent="-457200" algn="just">
              <a:lnSpc>
                <a:spcPts val="3519"/>
              </a:lnSpc>
              <a:buFont typeface="Arial"/>
              <a:buChar char="•"/>
            </a:pPr>
            <a:r>
              <a:rPr lang="en-US" sz="2800" dirty="0">
                <a:solidFill>
                  <a:schemeClr val="bg1">
                    <a:lumMod val="95000"/>
                  </a:schemeClr>
                </a:solidFill>
                <a:ea typeface="+mn-lt"/>
                <a:cs typeface="+mn-lt"/>
              </a:rPr>
              <a:t>It is characterized by the division of the company into different functional areas, such as marketing, finance, operations, and human resources. </a:t>
            </a:r>
            <a:endParaRPr lang="en-US"/>
          </a:p>
          <a:p>
            <a:pPr marL="457200" indent="-457200" algn="just">
              <a:buFont typeface="Arial"/>
              <a:buChar char="•"/>
            </a:pPr>
            <a:r>
              <a:rPr lang="en-US" sz="2800" dirty="0">
                <a:solidFill>
                  <a:schemeClr val="bg1">
                    <a:lumMod val="95000"/>
                  </a:schemeClr>
                </a:solidFill>
                <a:ea typeface="+mn-lt"/>
                <a:cs typeface="+mn-lt"/>
              </a:rPr>
              <a:t>Each functional area is headed by a manager who oversees the activities of their team. This structure is </a:t>
            </a:r>
            <a:r>
              <a:rPr lang="en-US" sz="2800">
                <a:solidFill>
                  <a:schemeClr val="bg1">
                    <a:lumMod val="95000"/>
                  </a:schemeClr>
                </a:solidFill>
                <a:ea typeface="+mn-lt"/>
                <a:cs typeface="+mn-lt"/>
              </a:rPr>
              <a:t>simple and efficient.</a:t>
            </a:r>
            <a:endParaRPr lang="en-US" sz="2800">
              <a:solidFill>
                <a:schemeClr val="bg1">
                  <a:lumMod val="95000"/>
                </a:schemeClr>
              </a:solidFill>
              <a:ea typeface="Calibri"/>
              <a:cs typeface="Calibri"/>
            </a:endParaRPr>
          </a:p>
          <a:p>
            <a:pPr marL="457200" indent="-457200" algn="just">
              <a:lnSpc>
                <a:spcPts val="3519"/>
              </a:lnSpc>
              <a:buFont typeface="Arial"/>
              <a:buChar char="•"/>
            </a:pPr>
            <a:r>
              <a:rPr lang="en-US" sz="2800" dirty="0">
                <a:solidFill>
                  <a:schemeClr val="bg1">
                    <a:lumMod val="95000"/>
                  </a:schemeClr>
                </a:solidFill>
                <a:ea typeface="+mn-lt"/>
                <a:cs typeface="+mn-lt"/>
              </a:rPr>
              <a:t>The executive team consists of 12 members, with the CEO being the highest-ranking member of the organization.</a:t>
            </a:r>
            <a:endParaRPr lang="en-US" sz="2800" dirty="0">
              <a:solidFill>
                <a:schemeClr val="bg1">
                  <a:lumMod val="95000"/>
                </a:schemeClr>
              </a:solidFill>
              <a:ea typeface="Calibri"/>
              <a:cs typeface="Calibri"/>
            </a:endParaRPr>
          </a:p>
        </p:txBody>
      </p:sp>
      <p:sp>
        <p:nvSpPr>
          <p:cNvPr id="16" name="TextBox 16"/>
          <p:cNvSpPr txBox="1"/>
          <p:nvPr/>
        </p:nvSpPr>
        <p:spPr>
          <a:xfrm>
            <a:off x="1381926" y="1188507"/>
            <a:ext cx="2980279" cy="372691"/>
          </a:xfrm>
          <a:prstGeom prst="rect">
            <a:avLst/>
          </a:prstGeom>
        </p:spPr>
        <p:txBody>
          <a:bodyPr lIns="0" tIns="0" rIns="0" bIns="0" rtlCol="0" anchor="t">
            <a:spAutoFit/>
          </a:bodyPr>
          <a:lstStyle/>
          <a:p>
            <a:pPr algn="ctr">
              <a:lnSpc>
                <a:spcPts val="3079"/>
              </a:lnSpc>
            </a:pPr>
            <a:r>
              <a:rPr lang="en-US" sz="2150" dirty="0" err="1">
                <a:solidFill>
                  <a:srgbClr val="FFFFFF"/>
                </a:solidFill>
                <a:latin typeface="Open Sans Bold"/>
              </a:rPr>
              <a:t>Techify</a:t>
            </a:r>
            <a:r>
              <a:rPr lang="en-US" sz="2150" dirty="0">
                <a:solidFill>
                  <a:srgbClr val="FFFFFF"/>
                </a:solidFill>
                <a:latin typeface="Open Sans Bold"/>
              </a:rPr>
              <a:t> India</a:t>
            </a:r>
            <a:endParaRPr lang="en-US" dirty="0"/>
          </a:p>
        </p:txBody>
      </p:sp>
      <p:sp>
        <p:nvSpPr>
          <p:cNvPr id="18" name="AutoShape 11">
            <a:extLst>
              <a:ext uri="{FF2B5EF4-FFF2-40B4-BE49-F238E27FC236}">
                <a16:creationId xmlns:a16="http://schemas.microsoft.com/office/drawing/2014/main" id="{DB8E8959-34D7-C87D-BE9D-CFC6E42DA909}"/>
              </a:ext>
            </a:extLst>
          </p:cNvPr>
          <p:cNvSpPr/>
          <p:nvPr/>
        </p:nvSpPr>
        <p:spPr>
          <a:xfrm rot="8021">
            <a:off x="4367620" y="1421524"/>
            <a:ext cx="11542174" cy="0"/>
          </a:xfrm>
          <a:prstGeom prst="line">
            <a:avLst/>
          </a:prstGeom>
          <a:ln w="19050" cap="flat">
            <a:solidFill>
              <a:srgbClr val="FFFFFF"/>
            </a:solidFill>
            <a:prstDash val="solid"/>
            <a:headEnd type="none" w="sm" len="sm"/>
            <a:tailEnd type="none" w="sm" len="sm"/>
          </a:ln>
        </p:spPr>
      </p:sp>
      <p:pic>
        <p:nvPicPr>
          <p:cNvPr id="12" name="Picture 16" descr="Doctors monitoring patient condition on monitors">
            <a:extLst>
              <a:ext uri="{FF2B5EF4-FFF2-40B4-BE49-F238E27FC236}">
                <a16:creationId xmlns:a16="http://schemas.microsoft.com/office/drawing/2014/main" id="{5FA34F33-825C-043F-E78A-EEBD8F89E42E}"/>
              </a:ext>
            </a:extLst>
          </p:cNvPr>
          <p:cNvPicPr>
            <a:picLocks noChangeAspect="1"/>
          </p:cNvPicPr>
          <p:nvPr/>
        </p:nvPicPr>
        <p:blipFill>
          <a:blip r:embed="rId7"/>
          <a:stretch>
            <a:fillRect/>
          </a:stretch>
        </p:blipFill>
        <p:spPr>
          <a:xfrm>
            <a:off x="2195347" y="2731597"/>
            <a:ext cx="5876596" cy="5848559"/>
          </a:xfrm>
          <a:prstGeom prst="rect">
            <a:avLst/>
          </a:prstGeom>
        </p:spPr>
      </p:pic>
    </p:spTree>
    <p:extLst>
      <p:ext uri="{BB962C8B-B14F-4D97-AF65-F5344CB8AC3E}">
        <p14:creationId xmlns:p14="http://schemas.microsoft.com/office/powerpoint/2010/main" val="10343722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95979" y="1086502"/>
            <a:ext cx="3557296" cy="664637"/>
            <a:chOff x="0" y="0"/>
            <a:chExt cx="1822326" cy="406400"/>
          </a:xfrm>
        </p:grpSpPr>
        <p:sp>
          <p:nvSpPr>
            <p:cNvPr id="5" name="Freeform 5"/>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6" name="TextBox 6"/>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7" name="Freeform 7"/>
          <p:cNvSpPr/>
          <p:nvPr/>
        </p:nvSpPr>
        <p:spPr>
          <a:xfrm flipH="1">
            <a:off x="11310205" y="1893349"/>
            <a:ext cx="5683358" cy="5683358"/>
          </a:xfrm>
          <a:custGeom>
            <a:avLst/>
            <a:gdLst/>
            <a:ahLst/>
            <a:cxnLst/>
            <a:rect l="l" t="t" r="r" b="b"/>
            <a:pathLst>
              <a:path w="5683358" h="5683358">
                <a:moveTo>
                  <a:pt x="5683358" y="0"/>
                </a:moveTo>
                <a:lnTo>
                  <a:pt x="0" y="0"/>
                </a:lnTo>
                <a:lnTo>
                  <a:pt x="0" y="5683359"/>
                </a:lnTo>
                <a:lnTo>
                  <a:pt x="5683358" y="5683359"/>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8" name="Freeform 8"/>
          <p:cNvSpPr/>
          <p:nvPr/>
        </p:nvSpPr>
        <p:spPr>
          <a:xfrm flipH="1">
            <a:off x="10719397" y="2422397"/>
            <a:ext cx="5683358" cy="5683358"/>
          </a:xfrm>
          <a:custGeom>
            <a:avLst/>
            <a:gdLst/>
            <a:ahLst/>
            <a:cxnLst/>
            <a:rect l="l" t="t" r="r" b="b"/>
            <a:pathLst>
              <a:path w="5683358" h="5683358">
                <a:moveTo>
                  <a:pt x="5683358" y="0"/>
                </a:moveTo>
                <a:lnTo>
                  <a:pt x="0" y="0"/>
                </a:lnTo>
                <a:lnTo>
                  <a:pt x="0" y="5683358"/>
                </a:lnTo>
                <a:lnTo>
                  <a:pt x="5683358" y="5683358"/>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1" name="AutoShape 11"/>
          <p:cNvSpPr/>
          <p:nvPr/>
        </p:nvSpPr>
        <p:spPr>
          <a:xfrm rot="8021">
            <a:off x="1456205" y="9422524"/>
            <a:ext cx="11542174" cy="0"/>
          </a:xfrm>
          <a:prstGeom prst="line">
            <a:avLst/>
          </a:prstGeom>
          <a:ln w="19050" cap="flat">
            <a:solidFill>
              <a:srgbClr val="FFFFFF"/>
            </a:solidFill>
            <a:prstDash val="solid"/>
            <a:headEnd type="none" w="sm" len="sm"/>
            <a:tailEnd type="none" w="sm" len="sm"/>
          </a:ln>
        </p:spPr>
      </p:sp>
      <p:sp>
        <p:nvSpPr>
          <p:cNvPr id="13" name="TextBox 13"/>
          <p:cNvSpPr txBox="1"/>
          <p:nvPr/>
        </p:nvSpPr>
        <p:spPr>
          <a:xfrm>
            <a:off x="892529" y="2275583"/>
            <a:ext cx="8204675" cy="1354217"/>
          </a:xfrm>
          <a:prstGeom prst="rect">
            <a:avLst/>
          </a:prstGeom>
        </p:spPr>
        <p:txBody>
          <a:bodyPr lIns="0" tIns="0" rIns="0" bIns="0" rtlCol="0" anchor="t">
            <a:spAutoFit/>
          </a:bodyPr>
          <a:lstStyle/>
          <a:p>
            <a:pPr marL="571500" indent="-571500" algn="ctr">
              <a:buFont typeface="Wingdings"/>
              <a:buChar char="q"/>
            </a:pPr>
            <a:r>
              <a:rPr lang="en-US" sz="4400" b="1" i="1" spc="-328" dirty="0">
                <a:solidFill>
                  <a:srgbClr val="FFC000"/>
                </a:solidFill>
                <a:latin typeface="Times New Roman"/>
                <a:ea typeface="+mn-lt"/>
                <a:cs typeface="+mn-lt"/>
              </a:rPr>
              <a:t>PRODUCTS AND MARKET PERFORMANCE</a:t>
            </a:r>
            <a:endParaRPr lang="en-US" sz="4800" b="1" i="1" spc="-328" dirty="0">
              <a:solidFill>
                <a:srgbClr val="FFC000"/>
              </a:solidFill>
              <a:latin typeface="Times New Roman"/>
              <a:ea typeface="Calibri"/>
              <a:cs typeface="Calibri"/>
            </a:endParaRPr>
          </a:p>
        </p:txBody>
      </p:sp>
      <p:sp>
        <p:nvSpPr>
          <p:cNvPr id="14" name="Freeform 14"/>
          <p:cNvSpPr/>
          <p:nvPr/>
        </p:nvSpPr>
        <p:spPr>
          <a:xfrm>
            <a:off x="-642680" y="7270065"/>
            <a:ext cx="1671380" cy="1671380"/>
          </a:xfrm>
          <a:custGeom>
            <a:avLst/>
            <a:gdLst/>
            <a:ahLst/>
            <a:cxnLst/>
            <a:rect l="l" t="t" r="r" b="b"/>
            <a:pathLst>
              <a:path w="1671380" h="1671380">
                <a:moveTo>
                  <a:pt x="0" y="0"/>
                </a:moveTo>
                <a:lnTo>
                  <a:pt x="1671380" y="0"/>
                </a:lnTo>
                <a:lnTo>
                  <a:pt x="1671380" y="1671380"/>
                </a:lnTo>
                <a:lnTo>
                  <a:pt x="0" y="16713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889554" y="4257468"/>
            <a:ext cx="8312713" cy="4801314"/>
          </a:xfrm>
          <a:prstGeom prst="rect">
            <a:avLst/>
          </a:prstGeom>
        </p:spPr>
        <p:txBody>
          <a:bodyPr wrap="square" lIns="0" tIns="0" rIns="0" bIns="0" rtlCol="0" anchor="t">
            <a:spAutoFit/>
          </a:bodyPr>
          <a:lstStyle/>
          <a:p>
            <a:pPr algn="just"/>
            <a:r>
              <a:rPr lang="en-US" sz="2400" dirty="0">
                <a:solidFill>
                  <a:schemeClr val="bg1"/>
                </a:solidFill>
                <a:ea typeface="+mn-lt"/>
                <a:cs typeface="+mn-lt"/>
              </a:rPr>
              <a:t>TECHIFYINDIA Software Solution’s strength lies in understanding the client’s business processes, culture, vision and goals across the industry segments and offering client oriented solutions which are highly reliable, creating customer comfort. Few of our products are listed below. </a:t>
            </a:r>
            <a:endParaRPr lang="en-US" dirty="0">
              <a:solidFill>
                <a:schemeClr val="bg1"/>
              </a:solidFill>
              <a:ea typeface="Calibri"/>
              <a:cs typeface="Calibri"/>
            </a:endParaRPr>
          </a:p>
          <a:p>
            <a:pPr marL="342900" indent="-342900" algn="just">
              <a:buFont typeface="Arial"/>
              <a:buChar char="•"/>
            </a:pPr>
            <a:endParaRPr lang="en-US" sz="2400" dirty="0">
              <a:solidFill>
                <a:schemeClr val="bg1"/>
              </a:solidFill>
              <a:ea typeface="Calibri"/>
              <a:cs typeface="Calibri"/>
            </a:endParaRPr>
          </a:p>
          <a:p>
            <a:pPr marL="342900" indent="-342900" algn="just">
              <a:buFont typeface="Arial"/>
              <a:buChar char="•"/>
            </a:pPr>
            <a:r>
              <a:rPr lang="en-US" sz="2400" dirty="0" err="1">
                <a:solidFill>
                  <a:schemeClr val="bg1"/>
                </a:solidFill>
                <a:ea typeface="+mn-lt"/>
                <a:cs typeface="+mn-lt"/>
              </a:rPr>
              <a:t>CashewSoft</a:t>
            </a:r>
            <a:r>
              <a:rPr lang="en-US" sz="2400" dirty="0">
                <a:solidFill>
                  <a:schemeClr val="bg1"/>
                </a:solidFill>
                <a:ea typeface="+mn-lt"/>
                <a:cs typeface="+mn-lt"/>
              </a:rPr>
              <a:t> ERP</a:t>
            </a:r>
            <a:endParaRPr lang="en-US" dirty="0">
              <a:solidFill>
                <a:schemeClr val="bg1"/>
              </a:solidFill>
              <a:ea typeface="Calibri"/>
              <a:cs typeface="Calibri"/>
            </a:endParaRPr>
          </a:p>
          <a:p>
            <a:pPr marL="342900" indent="-342900" algn="just">
              <a:buFont typeface="Arial"/>
              <a:buChar char="•"/>
            </a:pPr>
            <a:endParaRPr lang="en-US" sz="2400" dirty="0">
              <a:solidFill>
                <a:schemeClr val="bg1"/>
              </a:solidFill>
              <a:ea typeface="+mn-lt"/>
              <a:cs typeface="+mn-lt"/>
            </a:endParaRPr>
          </a:p>
          <a:p>
            <a:pPr marL="342900" indent="-342900" algn="just">
              <a:buFont typeface="Arial"/>
              <a:buChar char="•"/>
            </a:pPr>
            <a:r>
              <a:rPr lang="en-US" sz="2400" dirty="0">
                <a:solidFill>
                  <a:schemeClr val="bg1"/>
                </a:solidFill>
                <a:ea typeface="+mn-lt"/>
                <a:cs typeface="+mn-lt"/>
              </a:rPr>
              <a:t>IOT Based Smart Bell, etc.</a:t>
            </a:r>
            <a:endParaRPr lang="en-US" sz="2400">
              <a:solidFill>
                <a:schemeClr val="bg1"/>
              </a:solidFill>
              <a:ea typeface="+mn-lt"/>
              <a:cs typeface="+mn-lt"/>
            </a:endParaRPr>
          </a:p>
          <a:p>
            <a:pPr marL="342900" indent="-342900" algn="just">
              <a:buFont typeface="Arial"/>
              <a:buChar char="•"/>
            </a:pPr>
            <a:endParaRPr lang="en-US" sz="2400" dirty="0">
              <a:solidFill>
                <a:schemeClr val="bg1"/>
              </a:solidFill>
              <a:ea typeface="Calibri"/>
              <a:cs typeface="Calibri"/>
            </a:endParaRPr>
          </a:p>
          <a:p>
            <a:pPr marL="342900" indent="-342900" algn="just">
              <a:buFont typeface="Arial"/>
              <a:buChar char="•"/>
            </a:pPr>
            <a:r>
              <a:rPr lang="en-US" sz="2400" dirty="0">
                <a:solidFill>
                  <a:schemeClr val="bg1"/>
                </a:solidFill>
                <a:ea typeface="+mn-lt"/>
                <a:cs typeface="+mn-lt"/>
              </a:rPr>
              <a:t>TAX-E(GST Billing)</a:t>
            </a:r>
            <a:endParaRPr lang="en-US" sz="2400">
              <a:solidFill>
                <a:schemeClr val="bg1"/>
              </a:solidFill>
              <a:ea typeface="+mn-lt"/>
              <a:cs typeface="+mn-lt"/>
            </a:endParaRPr>
          </a:p>
          <a:p>
            <a:pPr marL="342900" indent="-342900" algn="just">
              <a:buFont typeface="Arial"/>
              <a:buChar char="•"/>
            </a:pPr>
            <a:endParaRPr lang="en-US" sz="2400" dirty="0">
              <a:solidFill>
                <a:schemeClr val="bg1"/>
              </a:solidFill>
              <a:ea typeface="Calibri"/>
              <a:cs typeface="Calibri"/>
            </a:endParaRPr>
          </a:p>
          <a:p>
            <a:pPr marL="342900" indent="-342900" algn="just">
              <a:buFont typeface="Arial"/>
              <a:buChar char="•"/>
            </a:pPr>
            <a:r>
              <a:rPr lang="en-US" sz="2400">
                <a:solidFill>
                  <a:schemeClr val="bg1"/>
                </a:solidFill>
                <a:ea typeface="+mn-lt"/>
                <a:cs typeface="+mn-lt"/>
              </a:rPr>
              <a:t>CNC Monitoring</a:t>
            </a:r>
            <a:endParaRPr lang="en-US">
              <a:solidFill>
                <a:schemeClr val="bg1"/>
              </a:solidFill>
              <a:ea typeface="Calibri"/>
              <a:cs typeface="Calibri"/>
            </a:endParaRPr>
          </a:p>
        </p:txBody>
      </p:sp>
      <p:sp>
        <p:nvSpPr>
          <p:cNvPr id="16" name="TextBox 16"/>
          <p:cNvSpPr txBox="1"/>
          <p:nvPr/>
        </p:nvSpPr>
        <p:spPr>
          <a:xfrm>
            <a:off x="1381926" y="1188507"/>
            <a:ext cx="2980279" cy="372691"/>
          </a:xfrm>
          <a:prstGeom prst="rect">
            <a:avLst/>
          </a:prstGeom>
        </p:spPr>
        <p:txBody>
          <a:bodyPr lIns="0" tIns="0" rIns="0" bIns="0" rtlCol="0" anchor="t">
            <a:spAutoFit/>
          </a:bodyPr>
          <a:lstStyle/>
          <a:p>
            <a:pPr algn="ctr">
              <a:lnSpc>
                <a:spcPts val="3079"/>
              </a:lnSpc>
            </a:pPr>
            <a:r>
              <a:rPr lang="en-US" sz="2150" dirty="0" err="1">
                <a:solidFill>
                  <a:srgbClr val="FFFFFF"/>
                </a:solidFill>
                <a:latin typeface="Open Sans Bold"/>
              </a:rPr>
              <a:t>Techify</a:t>
            </a:r>
            <a:r>
              <a:rPr lang="en-US" sz="2150" dirty="0">
                <a:solidFill>
                  <a:srgbClr val="FFFFFF"/>
                </a:solidFill>
                <a:latin typeface="Open Sans Bold"/>
              </a:rPr>
              <a:t> India</a:t>
            </a:r>
            <a:endParaRPr lang="en-US" dirty="0"/>
          </a:p>
        </p:txBody>
      </p:sp>
      <p:sp>
        <p:nvSpPr>
          <p:cNvPr id="18" name="AutoShape 11">
            <a:extLst>
              <a:ext uri="{FF2B5EF4-FFF2-40B4-BE49-F238E27FC236}">
                <a16:creationId xmlns:a16="http://schemas.microsoft.com/office/drawing/2014/main" id="{DB8E8959-34D7-C87D-BE9D-CFC6E42DA909}"/>
              </a:ext>
            </a:extLst>
          </p:cNvPr>
          <p:cNvSpPr/>
          <p:nvPr/>
        </p:nvSpPr>
        <p:spPr>
          <a:xfrm rot="8021">
            <a:off x="4367620" y="1421524"/>
            <a:ext cx="11542174" cy="0"/>
          </a:xfrm>
          <a:prstGeom prst="line">
            <a:avLst/>
          </a:prstGeom>
          <a:ln w="19050" cap="flat">
            <a:solidFill>
              <a:srgbClr val="FFFFFF"/>
            </a:solidFill>
            <a:prstDash val="solid"/>
            <a:headEnd type="none" w="sm" len="sm"/>
            <a:tailEnd type="none" w="sm" len="sm"/>
          </a:ln>
        </p:spPr>
      </p:sp>
      <p:pic>
        <p:nvPicPr>
          <p:cNvPr id="10" name="Picture 16">
            <a:extLst>
              <a:ext uri="{FF2B5EF4-FFF2-40B4-BE49-F238E27FC236}">
                <a16:creationId xmlns:a16="http://schemas.microsoft.com/office/drawing/2014/main" id="{08195025-878D-250D-6399-4AEB1FBDF620}"/>
              </a:ext>
            </a:extLst>
          </p:cNvPr>
          <p:cNvPicPr>
            <a:picLocks noChangeAspect="1"/>
          </p:cNvPicPr>
          <p:nvPr/>
        </p:nvPicPr>
        <p:blipFill>
          <a:blip r:embed="rId7"/>
          <a:stretch>
            <a:fillRect/>
          </a:stretch>
        </p:blipFill>
        <p:spPr>
          <a:xfrm>
            <a:off x="9841626" y="5500527"/>
            <a:ext cx="3137337" cy="2852893"/>
          </a:xfrm>
          <a:prstGeom prst="rect">
            <a:avLst/>
          </a:prstGeom>
        </p:spPr>
      </p:pic>
      <p:pic>
        <p:nvPicPr>
          <p:cNvPr id="17" name="Picture 18" descr="A picture containing text, wall, cable, connector&#10;&#10;Description automatically generated">
            <a:extLst>
              <a:ext uri="{FF2B5EF4-FFF2-40B4-BE49-F238E27FC236}">
                <a16:creationId xmlns:a16="http://schemas.microsoft.com/office/drawing/2014/main" id="{B9258760-6093-EAAD-8E1C-DA5D45EDEDD9}"/>
              </a:ext>
            </a:extLst>
          </p:cNvPr>
          <p:cNvPicPr>
            <a:picLocks noChangeAspect="1"/>
          </p:cNvPicPr>
          <p:nvPr/>
        </p:nvPicPr>
        <p:blipFill>
          <a:blip r:embed="rId8"/>
          <a:stretch>
            <a:fillRect/>
          </a:stretch>
        </p:blipFill>
        <p:spPr>
          <a:xfrm>
            <a:off x="13566227" y="2420007"/>
            <a:ext cx="2743200" cy="2451537"/>
          </a:xfrm>
          <a:prstGeom prst="rect">
            <a:avLst/>
          </a:prstGeom>
        </p:spPr>
      </p:pic>
      <p:pic>
        <p:nvPicPr>
          <p:cNvPr id="19" name="Picture 19" descr="A picture containing logo&#10;&#10;Description automatically generated">
            <a:extLst>
              <a:ext uri="{FF2B5EF4-FFF2-40B4-BE49-F238E27FC236}">
                <a16:creationId xmlns:a16="http://schemas.microsoft.com/office/drawing/2014/main" id="{49A2A40C-FF2D-7962-A09B-EAC51444BFC2}"/>
              </a:ext>
            </a:extLst>
          </p:cNvPr>
          <p:cNvPicPr>
            <a:picLocks noChangeAspect="1"/>
          </p:cNvPicPr>
          <p:nvPr/>
        </p:nvPicPr>
        <p:blipFill>
          <a:blip r:embed="rId9"/>
          <a:stretch>
            <a:fillRect/>
          </a:stretch>
        </p:blipFill>
        <p:spPr>
          <a:xfrm>
            <a:off x="13388865" y="5543231"/>
            <a:ext cx="3157044" cy="2767486"/>
          </a:xfrm>
          <a:prstGeom prst="rect">
            <a:avLst/>
          </a:prstGeom>
        </p:spPr>
      </p:pic>
      <p:pic>
        <p:nvPicPr>
          <p:cNvPr id="20" name="Picture 20" descr="A picture containing text, electronics&#10;&#10;Description automatically generated">
            <a:extLst>
              <a:ext uri="{FF2B5EF4-FFF2-40B4-BE49-F238E27FC236}">
                <a16:creationId xmlns:a16="http://schemas.microsoft.com/office/drawing/2014/main" id="{DE885B2F-647F-953E-DCFD-A364A82729CC}"/>
              </a:ext>
            </a:extLst>
          </p:cNvPr>
          <p:cNvPicPr>
            <a:picLocks noChangeAspect="1"/>
          </p:cNvPicPr>
          <p:nvPr/>
        </p:nvPicPr>
        <p:blipFill>
          <a:blip r:embed="rId10"/>
          <a:stretch>
            <a:fillRect/>
          </a:stretch>
        </p:blipFill>
        <p:spPr>
          <a:xfrm>
            <a:off x="9782505" y="2428015"/>
            <a:ext cx="3196457" cy="2435520"/>
          </a:xfrm>
          <a:prstGeom prst="rect">
            <a:avLst/>
          </a:prstGeom>
        </p:spPr>
      </p:pic>
    </p:spTree>
    <p:extLst>
      <p:ext uri="{BB962C8B-B14F-4D97-AF65-F5344CB8AC3E}">
        <p14:creationId xmlns:p14="http://schemas.microsoft.com/office/powerpoint/2010/main" val="219324994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95979" y="1086502"/>
            <a:ext cx="3557296" cy="664637"/>
            <a:chOff x="0" y="0"/>
            <a:chExt cx="1822326" cy="406400"/>
          </a:xfrm>
        </p:grpSpPr>
        <p:sp>
          <p:nvSpPr>
            <p:cNvPr id="5" name="Freeform 5"/>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6" name="TextBox 6"/>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7" name="Freeform 7"/>
          <p:cNvSpPr/>
          <p:nvPr/>
        </p:nvSpPr>
        <p:spPr>
          <a:xfrm flipH="1">
            <a:off x="9628054" y="2561896"/>
            <a:ext cx="5683358" cy="5683358"/>
          </a:xfrm>
          <a:custGeom>
            <a:avLst/>
            <a:gdLst/>
            <a:ahLst/>
            <a:cxnLst/>
            <a:rect l="l" t="t" r="r" b="b"/>
            <a:pathLst>
              <a:path w="5683358" h="5683358">
                <a:moveTo>
                  <a:pt x="5683358" y="0"/>
                </a:moveTo>
                <a:lnTo>
                  <a:pt x="0" y="0"/>
                </a:lnTo>
                <a:lnTo>
                  <a:pt x="0" y="5683359"/>
                </a:lnTo>
                <a:lnTo>
                  <a:pt x="5683358" y="5683359"/>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8" name="Freeform 8"/>
          <p:cNvSpPr/>
          <p:nvPr/>
        </p:nvSpPr>
        <p:spPr>
          <a:xfrm flipH="1">
            <a:off x="8088340" y="2530227"/>
            <a:ext cx="5683358" cy="5683358"/>
          </a:xfrm>
          <a:custGeom>
            <a:avLst/>
            <a:gdLst/>
            <a:ahLst/>
            <a:cxnLst/>
            <a:rect l="l" t="t" r="r" b="b"/>
            <a:pathLst>
              <a:path w="5683358" h="5683358">
                <a:moveTo>
                  <a:pt x="5683358" y="0"/>
                </a:moveTo>
                <a:lnTo>
                  <a:pt x="0" y="0"/>
                </a:lnTo>
                <a:lnTo>
                  <a:pt x="0" y="5683358"/>
                </a:lnTo>
                <a:lnTo>
                  <a:pt x="5683358" y="5683358"/>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1" name="AutoShape 11"/>
          <p:cNvSpPr/>
          <p:nvPr/>
        </p:nvSpPr>
        <p:spPr>
          <a:xfrm rot="8021">
            <a:off x="1456205" y="9422524"/>
            <a:ext cx="11542174" cy="0"/>
          </a:xfrm>
          <a:prstGeom prst="line">
            <a:avLst/>
          </a:prstGeom>
          <a:ln w="19050" cap="flat">
            <a:solidFill>
              <a:srgbClr val="FFFFFF"/>
            </a:solidFill>
            <a:prstDash val="solid"/>
            <a:headEnd type="none" w="sm" len="sm"/>
            <a:tailEnd type="none" w="sm" len="sm"/>
          </a:ln>
        </p:spPr>
      </p:sp>
      <p:sp>
        <p:nvSpPr>
          <p:cNvPr id="13" name="TextBox 13"/>
          <p:cNvSpPr txBox="1"/>
          <p:nvPr/>
        </p:nvSpPr>
        <p:spPr>
          <a:xfrm>
            <a:off x="892529" y="2275583"/>
            <a:ext cx="8204675" cy="738664"/>
          </a:xfrm>
          <a:prstGeom prst="rect">
            <a:avLst/>
          </a:prstGeom>
        </p:spPr>
        <p:txBody>
          <a:bodyPr lIns="0" tIns="0" rIns="0" bIns="0" rtlCol="0" anchor="t">
            <a:spAutoFit/>
          </a:bodyPr>
          <a:lstStyle/>
          <a:p>
            <a:endParaRPr lang="en-US" sz="4800" b="1" i="1" spc="-328" dirty="0">
              <a:solidFill>
                <a:srgbClr val="FFC000"/>
              </a:solidFill>
              <a:latin typeface="Times New Roman"/>
              <a:ea typeface="Calibri"/>
              <a:cs typeface="Calibri"/>
            </a:endParaRPr>
          </a:p>
        </p:txBody>
      </p:sp>
      <p:sp>
        <p:nvSpPr>
          <p:cNvPr id="14" name="Freeform 14"/>
          <p:cNvSpPr/>
          <p:nvPr/>
        </p:nvSpPr>
        <p:spPr>
          <a:xfrm>
            <a:off x="-642680" y="7270065"/>
            <a:ext cx="1671380" cy="1671380"/>
          </a:xfrm>
          <a:custGeom>
            <a:avLst/>
            <a:gdLst/>
            <a:ahLst/>
            <a:cxnLst/>
            <a:rect l="l" t="t" r="r" b="b"/>
            <a:pathLst>
              <a:path w="1671380" h="1671380">
                <a:moveTo>
                  <a:pt x="0" y="0"/>
                </a:moveTo>
                <a:lnTo>
                  <a:pt x="1671380" y="0"/>
                </a:lnTo>
                <a:lnTo>
                  <a:pt x="1671380" y="1671380"/>
                </a:lnTo>
                <a:lnTo>
                  <a:pt x="0" y="16713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889554" y="4257468"/>
            <a:ext cx="8312713" cy="369332"/>
          </a:xfrm>
          <a:prstGeom prst="rect">
            <a:avLst/>
          </a:prstGeom>
        </p:spPr>
        <p:txBody>
          <a:bodyPr wrap="square" lIns="0" tIns="0" rIns="0" bIns="0" rtlCol="0" anchor="t">
            <a:spAutoFit/>
          </a:bodyPr>
          <a:lstStyle/>
          <a:p>
            <a:pPr algn="just"/>
            <a:endParaRPr lang="en-US" sz="2400" dirty="0">
              <a:solidFill>
                <a:schemeClr val="bg1"/>
              </a:solidFill>
              <a:ea typeface="Calibri"/>
              <a:cs typeface="Calibri"/>
            </a:endParaRPr>
          </a:p>
        </p:txBody>
      </p:sp>
      <p:sp>
        <p:nvSpPr>
          <p:cNvPr id="16" name="TextBox 16"/>
          <p:cNvSpPr txBox="1"/>
          <p:nvPr/>
        </p:nvSpPr>
        <p:spPr>
          <a:xfrm>
            <a:off x="1381926" y="1188507"/>
            <a:ext cx="2980279" cy="372691"/>
          </a:xfrm>
          <a:prstGeom prst="rect">
            <a:avLst/>
          </a:prstGeom>
        </p:spPr>
        <p:txBody>
          <a:bodyPr lIns="0" tIns="0" rIns="0" bIns="0" rtlCol="0" anchor="t">
            <a:spAutoFit/>
          </a:bodyPr>
          <a:lstStyle/>
          <a:p>
            <a:pPr algn="ctr">
              <a:lnSpc>
                <a:spcPts val="3079"/>
              </a:lnSpc>
            </a:pPr>
            <a:r>
              <a:rPr lang="en-US" sz="2150" dirty="0" err="1">
                <a:solidFill>
                  <a:srgbClr val="FFFFFF"/>
                </a:solidFill>
                <a:latin typeface="Open Sans Bold"/>
              </a:rPr>
              <a:t>Techify</a:t>
            </a:r>
            <a:r>
              <a:rPr lang="en-US" sz="2150" dirty="0">
                <a:solidFill>
                  <a:srgbClr val="FFFFFF"/>
                </a:solidFill>
                <a:latin typeface="Open Sans Bold"/>
              </a:rPr>
              <a:t> India</a:t>
            </a:r>
            <a:endParaRPr lang="en-US" dirty="0"/>
          </a:p>
        </p:txBody>
      </p:sp>
      <p:sp>
        <p:nvSpPr>
          <p:cNvPr id="18" name="AutoShape 11">
            <a:extLst>
              <a:ext uri="{FF2B5EF4-FFF2-40B4-BE49-F238E27FC236}">
                <a16:creationId xmlns:a16="http://schemas.microsoft.com/office/drawing/2014/main" id="{DB8E8959-34D7-C87D-BE9D-CFC6E42DA909}"/>
              </a:ext>
            </a:extLst>
          </p:cNvPr>
          <p:cNvSpPr/>
          <p:nvPr/>
        </p:nvSpPr>
        <p:spPr>
          <a:xfrm rot="8021">
            <a:off x="4367620" y="1421524"/>
            <a:ext cx="11542174" cy="0"/>
          </a:xfrm>
          <a:prstGeom prst="line">
            <a:avLst/>
          </a:prstGeom>
          <a:ln w="19050" cap="flat">
            <a:solidFill>
              <a:srgbClr val="FFFFFF"/>
            </a:solidFill>
            <a:prstDash val="solid"/>
            <a:headEnd type="none" w="sm" len="sm"/>
            <a:tailEnd type="none" w="sm" len="sm"/>
          </a:ln>
        </p:spPr>
      </p:sp>
      <p:pic>
        <p:nvPicPr>
          <p:cNvPr id="9" name="Picture 11" descr="Chart, bar chart&#10;&#10;Description automatically generated">
            <a:extLst>
              <a:ext uri="{FF2B5EF4-FFF2-40B4-BE49-F238E27FC236}">
                <a16:creationId xmlns:a16="http://schemas.microsoft.com/office/drawing/2014/main" id="{07B87B96-D676-B44B-D791-7D25A0CE2052}"/>
              </a:ext>
            </a:extLst>
          </p:cNvPr>
          <p:cNvPicPr>
            <a:picLocks noChangeAspect="1"/>
          </p:cNvPicPr>
          <p:nvPr/>
        </p:nvPicPr>
        <p:blipFill>
          <a:blip r:embed="rId7"/>
          <a:stretch>
            <a:fillRect/>
          </a:stretch>
        </p:blipFill>
        <p:spPr>
          <a:xfrm>
            <a:off x="3523890" y="2484740"/>
            <a:ext cx="9126747" cy="572727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924158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500"/>
          <a:stretch>
            <a:fillRect/>
          </a:stretch>
        </p:blipFill>
        <p:spPr>
          <a:xfrm>
            <a:off x="0" y="0"/>
            <a:ext cx="18288000" cy="10287000"/>
          </a:xfrm>
          <a:prstGeom prst="rect">
            <a:avLst/>
          </a:prstGeom>
        </p:spPr>
      </p:pic>
      <p:sp>
        <p:nvSpPr>
          <p:cNvPr id="3" name="Freeform 3"/>
          <p:cNvSpPr/>
          <p:nvPr/>
        </p:nvSpPr>
        <p:spPr>
          <a:xfrm flipH="1">
            <a:off x="9775593" y="-406619"/>
            <a:ext cx="11100238" cy="11100238"/>
          </a:xfrm>
          <a:custGeom>
            <a:avLst/>
            <a:gdLst/>
            <a:ahLst/>
            <a:cxnLst/>
            <a:rect l="l" t="t" r="r" b="b"/>
            <a:pathLst>
              <a:path w="11100238" h="11100238">
                <a:moveTo>
                  <a:pt x="11100238" y="0"/>
                </a:moveTo>
                <a:lnTo>
                  <a:pt x="0" y="0"/>
                </a:lnTo>
                <a:lnTo>
                  <a:pt x="0" y="11100238"/>
                </a:lnTo>
                <a:lnTo>
                  <a:pt x="11100238" y="11100238"/>
                </a:lnTo>
                <a:lnTo>
                  <a:pt x="11100238"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95979" y="219398"/>
            <a:ext cx="3557296" cy="664637"/>
            <a:chOff x="0" y="0"/>
            <a:chExt cx="1822326" cy="406400"/>
          </a:xfrm>
        </p:grpSpPr>
        <p:sp>
          <p:nvSpPr>
            <p:cNvPr id="5" name="Freeform 5"/>
            <p:cNvSpPr/>
            <p:nvPr/>
          </p:nvSpPr>
          <p:spPr>
            <a:xfrm>
              <a:off x="203200" y="-326"/>
              <a:ext cx="1415926" cy="407051"/>
            </a:xfrm>
            <a:custGeom>
              <a:avLst/>
              <a:gdLst/>
              <a:ahLst/>
              <a:cxnLst/>
              <a:rect l="l" t="t" r="r" b="b"/>
              <a:pathLst>
                <a:path w="1415926" h="407051">
                  <a:moveTo>
                    <a:pt x="1415926" y="326"/>
                  </a:moveTo>
                  <a:cubicBezTo>
                    <a:pt x="1343113" y="0"/>
                    <a:pt x="1275691" y="38659"/>
                    <a:pt x="1239191" y="101663"/>
                  </a:cubicBezTo>
                  <a:cubicBezTo>
                    <a:pt x="1202690" y="164667"/>
                    <a:pt x="1202690" y="242385"/>
                    <a:pt x="1239191" y="305389"/>
                  </a:cubicBezTo>
                  <a:cubicBezTo>
                    <a:pt x="1275691" y="368393"/>
                    <a:pt x="1343113" y="407052"/>
                    <a:pt x="1415926" y="406726"/>
                  </a:cubicBezTo>
                  <a:lnTo>
                    <a:pt x="0" y="406726"/>
                  </a:lnTo>
                  <a:cubicBezTo>
                    <a:pt x="72813" y="407052"/>
                    <a:pt x="140234" y="368393"/>
                    <a:pt x="176735" y="305389"/>
                  </a:cubicBezTo>
                  <a:cubicBezTo>
                    <a:pt x="213236" y="242385"/>
                    <a:pt x="213236" y="164667"/>
                    <a:pt x="176735" y="101663"/>
                  </a:cubicBezTo>
                  <a:cubicBezTo>
                    <a:pt x="140234" y="38659"/>
                    <a:pt x="72813" y="0"/>
                    <a:pt x="0" y="326"/>
                  </a:cubicBezTo>
                  <a:close/>
                </a:path>
              </a:pathLst>
            </a:custGeom>
            <a:solidFill>
              <a:srgbClr val="000000">
                <a:alpha val="0"/>
              </a:srgbClr>
            </a:solidFill>
            <a:ln w="19050">
              <a:solidFill>
                <a:srgbClr val="FFFFFF"/>
              </a:solidFill>
            </a:ln>
          </p:spPr>
        </p:sp>
        <p:sp>
          <p:nvSpPr>
            <p:cNvPr id="6" name="TextBox 6"/>
            <p:cNvSpPr txBox="1"/>
            <p:nvPr/>
          </p:nvSpPr>
          <p:spPr>
            <a:xfrm>
              <a:off x="0" y="47625"/>
              <a:ext cx="812800" cy="358775"/>
            </a:xfrm>
            <a:prstGeom prst="rect">
              <a:avLst/>
            </a:prstGeom>
          </p:spPr>
          <p:txBody>
            <a:bodyPr lIns="50800" tIns="50800" rIns="50800" bIns="50800" rtlCol="0" anchor="ctr"/>
            <a:lstStyle/>
            <a:p>
              <a:pPr algn="ctr">
                <a:lnSpc>
                  <a:spcPts val="2199"/>
                </a:lnSpc>
              </a:pPr>
              <a:endParaRPr/>
            </a:p>
          </p:txBody>
        </p:sp>
      </p:grpSp>
      <p:sp>
        <p:nvSpPr>
          <p:cNvPr id="7" name="Freeform 7"/>
          <p:cNvSpPr/>
          <p:nvPr/>
        </p:nvSpPr>
        <p:spPr>
          <a:xfrm flipH="1">
            <a:off x="12098852" y="3845075"/>
            <a:ext cx="5683358" cy="5683358"/>
          </a:xfrm>
          <a:custGeom>
            <a:avLst/>
            <a:gdLst/>
            <a:ahLst/>
            <a:cxnLst/>
            <a:rect l="l" t="t" r="r" b="b"/>
            <a:pathLst>
              <a:path w="5683358" h="5683358">
                <a:moveTo>
                  <a:pt x="5683358" y="0"/>
                </a:moveTo>
                <a:lnTo>
                  <a:pt x="0" y="0"/>
                </a:lnTo>
                <a:lnTo>
                  <a:pt x="0" y="5683359"/>
                </a:lnTo>
                <a:lnTo>
                  <a:pt x="5683358" y="5683359"/>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8" name="Freeform 8"/>
          <p:cNvSpPr/>
          <p:nvPr/>
        </p:nvSpPr>
        <p:spPr>
          <a:xfrm flipH="1">
            <a:off x="2876052" y="3836832"/>
            <a:ext cx="5683358" cy="5683358"/>
          </a:xfrm>
          <a:custGeom>
            <a:avLst/>
            <a:gdLst/>
            <a:ahLst/>
            <a:cxnLst/>
            <a:rect l="l" t="t" r="r" b="b"/>
            <a:pathLst>
              <a:path w="5683358" h="5683358">
                <a:moveTo>
                  <a:pt x="5683358" y="0"/>
                </a:moveTo>
                <a:lnTo>
                  <a:pt x="0" y="0"/>
                </a:lnTo>
                <a:lnTo>
                  <a:pt x="0" y="5683358"/>
                </a:lnTo>
                <a:lnTo>
                  <a:pt x="5683358" y="5683358"/>
                </a:lnTo>
                <a:lnTo>
                  <a:pt x="5683358"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11" name="AutoShape 11"/>
          <p:cNvSpPr/>
          <p:nvPr/>
        </p:nvSpPr>
        <p:spPr>
          <a:xfrm rot="8021" flipV="1">
            <a:off x="1377429" y="9752732"/>
            <a:ext cx="15624316" cy="48985"/>
          </a:xfrm>
          <a:prstGeom prst="line">
            <a:avLst/>
          </a:prstGeom>
          <a:ln w="19050" cap="flat">
            <a:solidFill>
              <a:srgbClr val="FFFFFF"/>
            </a:solidFill>
            <a:prstDash val="solid"/>
            <a:headEnd type="none" w="sm" len="sm"/>
            <a:tailEnd type="none" w="sm" len="sm"/>
          </a:ln>
        </p:spPr>
      </p:sp>
      <p:sp>
        <p:nvSpPr>
          <p:cNvPr id="13" name="TextBox 13"/>
          <p:cNvSpPr txBox="1"/>
          <p:nvPr/>
        </p:nvSpPr>
        <p:spPr>
          <a:xfrm>
            <a:off x="1720219" y="1053756"/>
            <a:ext cx="14847014" cy="1631216"/>
          </a:xfrm>
          <a:prstGeom prst="rect">
            <a:avLst/>
          </a:prstGeom>
        </p:spPr>
        <p:txBody>
          <a:bodyPr wrap="square" lIns="0" tIns="0" rIns="0" bIns="0" rtlCol="0" anchor="t">
            <a:spAutoFit/>
          </a:bodyPr>
          <a:lstStyle/>
          <a:p>
            <a:pPr marL="685800" indent="-685800" algn="ctr">
              <a:buFont typeface="Wingdings"/>
              <a:buChar char="q"/>
            </a:pPr>
            <a:r>
              <a:rPr lang="en-US" sz="5400" b="1" spc="-328" dirty="0">
                <a:solidFill>
                  <a:srgbClr val="FFC000"/>
                </a:solidFill>
                <a:ea typeface="+mn-lt"/>
                <a:cs typeface="+mn-lt"/>
              </a:rPr>
              <a:t>INTERNSHIP PERFORMANCE AND PLACEMENT RECORD</a:t>
            </a:r>
            <a:r>
              <a:rPr lang="en-US" sz="5400" spc="-328" dirty="0">
                <a:ea typeface="+mn-lt"/>
                <a:cs typeface="+mn-lt"/>
              </a:rPr>
              <a:t> </a:t>
            </a:r>
            <a:endParaRPr lang="en-US"/>
          </a:p>
          <a:p>
            <a:r>
              <a:rPr lang="en-US" sz="2800" spc="-328" dirty="0">
                <a:ea typeface="+mn-lt"/>
                <a:cs typeface="+mn-lt"/>
              </a:rPr>
              <a:t>•</a:t>
            </a:r>
            <a:r>
              <a:rPr lang="en-US" sz="2800" spc="-328" dirty="0">
                <a:solidFill>
                  <a:schemeClr val="bg1"/>
                </a:solidFill>
                <a:ea typeface="+mn-lt"/>
                <a:cs typeface="+mn-lt"/>
              </a:rPr>
              <a:t> </a:t>
            </a:r>
            <a:endParaRPr lang="en-US" sz="3200" spc="-328" dirty="0">
              <a:solidFill>
                <a:schemeClr val="bg1"/>
              </a:solidFill>
              <a:latin typeface="Times New Roman"/>
              <a:cs typeface="Calibri"/>
            </a:endParaRPr>
          </a:p>
          <a:p>
            <a:endParaRPr lang="en-US" sz="2000" spc="-328" dirty="0">
              <a:cs typeface="Calibri"/>
            </a:endParaRPr>
          </a:p>
        </p:txBody>
      </p:sp>
      <p:sp>
        <p:nvSpPr>
          <p:cNvPr id="14" name="Freeform 14"/>
          <p:cNvSpPr/>
          <p:nvPr/>
        </p:nvSpPr>
        <p:spPr>
          <a:xfrm>
            <a:off x="-642680" y="7270065"/>
            <a:ext cx="1671380" cy="1671380"/>
          </a:xfrm>
          <a:custGeom>
            <a:avLst/>
            <a:gdLst/>
            <a:ahLst/>
            <a:cxnLst/>
            <a:rect l="l" t="t" r="r" b="b"/>
            <a:pathLst>
              <a:path w="1671380" h="1671380">
                <a:moveTo>
                  <a:pt x="0" y="0"/>
                </a:moveTo>
                <a:lnTo>
                  <a:pt x="1671380" y="0"/>
                </a:lnTo>
                <a:lnTo>
                  <a:pt x="1671380" y="1671380"/>
                </a:lnTo>
                <a:lnTo>
                  <a:pt x="0" y="16713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889554" y="4257468"/>
            <a:ext cx="8312713" cy="369332"/>
          </a:xfrm>
          <a:prstGeom prst="rect">
            <a:avLst/>
          </a:prstGeom>
        </p:spPr>
        <p:txBody>
          <a:bodyPr wrap="square" lIns="0" tIns="0" rIns="0" bIns="0" rtlCol="0" anchor="t">
            <a:spAutoFit/>
          </a:bodyPr>
          <a:lstStyle/>
          <a:p>
            <a:pPr marL="342900" indent="-342900" algn="just">
              <a:buFont typeface="Arial"/>
              <a:buChar char="•"/>
            </a:pPr>
            <a:endParaRPr lang="en-US" sz="2400" dirty="0">
              <a:solidFill>
                <a:schemeClr val="bg1"/>
              </a:solidFill>
              <a:ea typeface="Calibri"/>
              <a:cs typeface="Calibri"/>
            </a:endParaRPr>
          </a:p>
        </p:txBody>
      </p:sp>
      <p:sp>
        <p:nvSpPr>
          <p:cNvPr id="16" name="TextBox 16"/>
          <p:cNvSpPr txBox="1"/>
          <p:nvPr/>
        </p:nvSpPr>
        <p:spPr>
          <a:xfrm>
            <a:off x="1381926" y="360817"/>
            <a:ext cx="2980279" cy="372691"/>
          </a:xfrm>
          <a:prstGeom prst="rect">
            <a:avLst/>
          </a:prstGeom>
        </p:spPr>
        <p:txBody>
          <a:bodyPr lIns="0" tIns="0" rIns="0" bIns="0" rtlCol="0" anchor="t">
            <a:spAutoFit/>
          </a:bodyPr>
          <a:lstStyle/>
          <a:p>
            <a:pPr algn="ctr">
              <a:lnSpc>
                <a:spcPts val="3079"/>
              </a:lnSpc>
            </a:pPr>
            <a:r>
              <a:rPr lang="en-US" sz="2150" dirty="0" err="1">
                <a:solidFill>
                  <a:srgbClr val="FFFFFF"/>
                </a:solidFill>
                <a:latin typeface="Open Sans Bold"/>
              </a:rPr>
              <a:t>Techify</a:t>
            </a:r>
            <a:r>
              <a:rPr lang="en-US" sz="2150" dirty="0">
                <a:solidFill>
                  <a:srgbClr val="FFFFFF"/>
                </a:solidFill>
                <a:latin typeface="Open Sans Bold"/>
              </a:rPr>
              <a:t> India</a:t>
            </a:r>
            <a:endParaRPr lang="en-US" dirty="0"/>
          </a:p>
        </p:txBody>
      </p:sp>
      <p:sp>
        <p:nvSpPr>
          <p:cNvPr id="18" name="AutoShape 11">
            <a:extLst>
              <a:ext uri="{FF2B5EF4-FFF2-40B4-BE49-F238E27FC236}">
                <a16:creationId xmlns:a16="http://schemas.microsoft.com/office/drawing/2014/main" id="{DB8E8959-34D7-C87D-BE9D-CFC6E42DA909}"/>
              </a:ext>
            </a:extLst>
          </p:cNvPr>
          <p:cNvSpPr/>
          <p:nvPr/>
        </p:nvSpPr>
        <p:spPr>
          <a:xfrm rot="8021">
            <a:off x="4466154" y="554421"/>
            <a:ext cx="11542174" cy="0"/>
          </a:xfrm>
          <a:prstGeom prst="line">
            <a:avLst/>
          </a:prstGeom>
          <a:ln w="19050" cap="flat">
            <a:solidFill>
              <a:srgbClr val="FFFFFF"/>
            </a:solidFill>
            <a:prstDash val="solid"/>
            <a:headEnd type="none" w="sm" len="sm"/>
            <a:tailEnd type="none" w="sm" len="sm"/>
          </a:ln>
        </p:spPr>
      </p:sp>
      <p:pic>
        <p:nvPicPr>
          <p:cNvPr id="21" name="Picture 21" descr="Chart, bar chart&#10;&#10;Description automatically generated">
            <a:extLst>
              <a:ext uri="{FF2B5EF4-FFF2-40B4-BE49-F238E27FC236}">
                <a16:creationId xmlns:a16="http://schemas.microsoft.com/office/drawing/2014/main" id="{581423BC-C927-22EF-3CEC-56677B92E6FE}"/>
              </a:ext>
            </a:extLst>
          </p:cNvPr>
          <p:cNvPicPr>
            <a:picLocks noChangeAspect="1"/>
          </p:cNvPicPr>
          <p:nvPr/>
        </p:nvPicPr>
        <p:blipFill>
          <a:blip r:embed="rId7"/>
          <a:stretch>
            <a:fillRect/>
          </a:stretch>
        </p:blipFill>
        <p:spPr>
          <a:xfrm>
            <a:off x="9198361" y="4044971"/>
            <a:ext cx="7832783" cy="5237868"/>
          </a:xfrm>
          <a:prstGeom prst="rect">
            <a:avLst/>
          </a:prstGeom>
        </p:spPr>
      </p:pic>
      <p:pic>
        <p:nvPicPr>
          <p:cNvPr id="22" name="Picture 22" descr="Chart, bar chart&#10;&#10;Description automatically generated">
            <a:extLst>
              <a:ext uri="{FF2B5EF4-FFF2-40B4-BE49-F238E27FC236}">
                <a16:creationId xmlns:a16="http://schemas.microsoft.com/office/drawing/2014/main" id="{AFF0A603-D01A-98A0-6366-ED2A9C292AFE}"/>
              </a:ext>
            </a:extLst>
          </p:cNvPr>
          <p:cNvPicPr>
            <a:picLocks noChangeAspect="1"/>
          </p:cNvPicPr>
          <p:nvPr/>
        </p:nvPicPr>
        <p:blipFill>
          <a:blip r:embed="rId8"/>
          <a:stretch>
            <a:fillRect/>
          </a:stretch>
        </p:blipFill>
        <p:spPr>
          <a:xfrm>
            <a:off x="596487" y="4087359"/>
            <a:ext cx="7121104" cy="5178376"/>
          </a:xfrm>
          <a:prstGeom prst="rect">
            <a:avLst/>
          </a:prstGeom>
        </p:spPr>
      </p:pic>
    </p:spTree>
    <p:extLst>
      <p:ext uri="{BB962C8B-B14F-4D97-AF65-F5344CB8AC3E}">
        <p14:creationId xmlns:p14="http://schemas.microsoft.com/office/powerpoint/2010/main" val="5941873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31</Slides>
  <Notes>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Yellow Gradient Modern Company Profile Presentation</dc:title>
  <cp:revision>1654</cp:revision>
  <dcterms:created xsi:type="dcterms:W3CDTF">2006-08-16T00:00:00Z</dcterms:created>
  <dcterms:modified xsi:type="dcterms:W3CDTF">2023-06-19T07:16:50Z</dcterms:modified>
  <dc:identifier>DAFmF-JEO6w</dc:identifier>
</cp:coreProperties>
</file>

<file path=docProps/thumbnail.jpeg>
</file>